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837E1B-84FE-4B1C-844F-F4FE61498ADE}">
  <a:tblStyle styleId="{0F837E1B-84FE-4B1C-844F-F4FE61498A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28e6b1f0c_6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28e6b1f0c_6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a7ed3e65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a7ed3e65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28e6b1f0c_6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28e6b1f0c_6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54fa507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54fa507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28e6b1f0c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28e6b1f0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28e6b1f0c_6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28e6b1f0c_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a7ed3e65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a7ed3e65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28e6b1f0c_6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28e6b1f0c_6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28e6b1f0c_6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28e6b1f0c_6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28e6b1f0c_6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728e6b1f0c_6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a7ed3e6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a7ed3e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0" y="5009650"/>
            <a:ext cx="9144000" cy="133800"/>
          </a:xfrm>
          <a:prstGeom prst="rect">
            <a:avLst/>
          </a:prstGeom>
          <a:solidFill>
            <a:srgbClr val="65BB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 title="1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59600" y="91825"/>
            <a:ext cx="57269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title="2.png"/>
          <p:cNvPicPr preferRelativeResize="0"/>
          <p:nvPr/>
        </p:nvPicPr>
        <p:blipFill rotWithShape="1">
          <a:blip r:embed="rId2">
            <a:alphaModFix/>
          </a:blip>
          <a:srcRect b="43214" l="0" r="0" t="26759"/>
          <a:stretch/>
        </p:blipFill>
        <p:spPr>
          <a:xfrm>
            <a:off x="7666600" y="4546642"/>
            <a:ext cx="1034450" cy="31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0"/>
            <a:ext cx="4185000" cy="91800"/>
          </a:xfrm>
          <a:prstGeom prst="rect">
            <a:avLst/>
          </a:prstGeom>
          <a:solidFill>
            <a:srgbClr val="F2A4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91825"/>
            <a:ext cx="4185000" cy="48900"/>
          </a:xfrm>
          <a:prstGeom prst="rect">
            <a:avLst/>
          </a:prstGeom>
          <a:solidFill>
            <a:srgbClr val="65BB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4960750"/>
            <a:ext cx="9144000" cy="48900"/>
          </a:xfrm>
          <a:prstGeom prst="rect">
            <a:avLst/>
          </a:prstGeom>
          <a:solidFill>
            <a:srgbClr val="F2A4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5.jpg"/><Relationship Id="rId6" Type="http://schemas.openxmlformats.org/officeDocument/2006/relationships/image" Target="../media/image11.jpg"/><Relationship Id="rId7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5729550" y="2578863"/>
            <a:ext cx="2631744" cy="1997892"/>
          </a:xfrm>
          <a:prstGeom prst="cloud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6123375" y="2839514"/>
            <a:ext cx="18441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Barks a lot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Golden fur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Loves to play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My dog Max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173150" y="3294300"/>
            <a:ext cx="346500" cy="3072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4514300" y="3443275"/>
            <a:ext cx="307500" cy="269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llustrated young boy wearing super hero outfit" id="64" name="Google Shape;64;p13" title="Screenshot 2025-07-31 at 7.50.0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438" y="2669863"/>
            <a:ext cx="2914400" cy="22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445025"/>
            <a:ext cx="8520600" cy="12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 Introduction to the POWER Writing Strategy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637042"/>
            <a:ext cx="8520600" cy="12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You have the </a:t>
            </a:r>
            <a:r>
              <a:rPr lang="en" sz="2800">
                <a:solidFill>
                  <a:schemeClr val="accent4"/>
                </a:solidFill>
              </a:rPr>
              <a:t>POWER</a:t>
            </a:r>
            <a:endParaRPr sz="28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 to be a Great Writer!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234900" y="0"/>
            <a:ext cx="89091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1507525" y="1910775"/>
            <a:ext cx="852600" cy="3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3805875" y="691975"/>
            <a:ext cx="53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347575" y="3823375"/>
            <a:ext cx="2205900" cy="1133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134550" y="1556600"/>
            <a:ext cx="2876100" cy="616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black and white icon of a magnifying glass (Provided by Tenor)"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5400000">
            <a:off x="2066900" y="2100375"/>
            <a:ext cx="2874900" cy="28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134550" y="1492400"/>
            <a:ext cx="3054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The dog was happy.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2174850" y="2336764"/>
            <a:ext cx="18504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</a:rPr>
              <a:t>The fluffy, golden retriever wagged its tail.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58" name="Google Shape;158;p22"/>
          <p:cNvSpPr/>
          <p:nvPr/>
        </p:nvSpPr>
        <p:spPr>
          <a:xfrm flipH="1" rot="-10553598">
            <a:off x="612886" y="2217291"/>
            <a:ext cx="1277681" cy="111316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22"/>
          <p:cNvCxnSpPr/>
          <p:nvPr/>
        </p:nvCxnSpPr>
        <p:spPr>
          <a:xfrm>
            <a:off x="614950" y="4090725"/>
            <a:ext cx="163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2"/>
          <p:cNvCxnSpPr/>
          <p:nvPr/>
        </p:nvCxnSpPr>
        <p:spPr>
          <a:xfrm>
            <a:off x="628300" y="4357888"/>
            <a:ext cx="16044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2"/>
          <p:cNvCxnSpPr/>
          <p:nvPr/>
        </p:nvCxnSpPr>
        <p:spPr>
          <a:xfrm flipH="1" rot="10800000">
            <a:off x="628325" y="4625350"/>
            <a:ext cx="15909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2"/>
          <p:cNvSpPr txBox="1"/>
          <p:nvPr>
            <p:ph type="title"/>
          </p:nvPr>
        </p:nvSpPr>
        <p:spPr>
          <a:xfrm>
            <a:off x="311700" y="334750"/>
            <a:ext cx="8520600" cy="1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chemeClr val="accent1"/>
                </a:solidFill>
              </a:rPr>
              <a:t>R is for Revise:</a:t>
            </a:r>
            <a:r>
              <a:rPr lang="en" sz="4000"/>
              <a:t> Make Your Writing Even Stronger! (Part 1)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4612550" y="1556600"/>
            <a:ext cx="401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Revising is different from editing.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It’s about improving the content and flow of your writing.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115950" y="97975"/>
            <a:ext cx="85206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chemeClr val="accent1"/>
                </a:solidFill>
              </a:rPr>
              <a:t>R is for Revise:</a:t>
            </a:r>
            <a:r>
              <a:rPr lang="en" sz="4000"/>
              <a:t> Make Your Writing Even Stronger! (Part 2)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115950" y="1322875"/>
            <a:ext cx="8830200" cy="3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Use </a:t>
            </a:r>
            <a:r>
              <a:rPr b="1" lang="en" sz="2400">
                <a:solidFill>
                  <a:schemeClr val="dk1"/>
                </a:solidFill>
              </a:rPr>
              <a:t>CUPS</a:t>
            </a:r>
            <a:r>
              <a:rPr lang="en" sz="2400">
                <a:solidFill>
                  <a:schemeClr val="dk1"/>
                </a:solidFill>
              </a:rPr>
              <a:t> to guide you: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C </a:t>
            </a:r>
            <a:r>
              <a:rPr lang="en" sz="2400">
                <a:solidFill>
                  <a:schemeClr val="dk1"/>
                </a:solidFill>
              </a:rPr>
              <a:t>- Capitalization: Are all your sentences and proper nouns capitalized?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U </a:t>
            </a:r>
            <a:r>
              <a:rPr lang="en" sz="2400">
                <a:solidFill>
                  <a:schemeClr val="dk1"/>
                </a:solidFill>
              </a:rPr>
              <a:t>- Usage: Does everything make sense? Are you using the right words?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P </a:t>
            </a:r>
            <a:r>
              <a:rPr lang="en" sz="2400">
                <a:solidFill>
                  <a:schemeClr val="dk1"/>
                </a:solidFill>
              </a:rPr>
              <a:t>- Punctuation: Do you have periods, question marks, and commas in the right places?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S </a:t>
            </a:r>
            <a:r>
              <a:rPr lang="en" sz="2400">
                <a:solidFill>
                  <a:schemeClr val="dk1"/>
                </a:solidFill>
              </a:rPr>
              <a:t>- Spelling: Are there any misspelled words?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/>
        </p:nvSpPr>
        <p:spPr>
          <a:xfrm>
            <a:off x="3805875" y="691975"/>
            <a:ext cx="53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grunge textured illustration cartoon of three stars (Provided by Getty Images)"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05702">
            <a:off x="133441" y="3822843"/>
            <a:ext cx="860138" cy="782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nge textured illustration cartoon of three stars (Provided by Getty Images)"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30536">
            <a:off x="7462111" y="580472"/>
            <a:ext cx="991102" cy="1031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nge textured illustration cartoon of three stars (Provided by Getty Images)"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98638">
            <a:off x="908863" y="869220"/>
            <a:ext cx="824174" cy="929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nge textured illustration cartoon of three stars (Provided by Getty Images)"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10559">
            <a:off x="6161394" y="1256764"/>
            <a:ext cx="974759" cy="88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nge textured illustration cartoon of three stars (Provided by Getty Images)"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01566">
            <a:off x="2119846" y="1175988"/>
            <a:ext cx="971309" cy="88355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>
            <p:ph type="ctrTitle"/>
          </p:nvPr>
        </p:nvSpPr>
        <p:spPr>
          <a:xfrm>
            <a:off x="744600" y="251269"/>
            <a:ext cx="7654800" cy="90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You have the </a:t>
            </a:r>
            <a:r>
              <a:rPr b="1" lang="en" sz="4000">
                <a:solidFill>
                  <a:schemeClr val="accent4"/>
                </a:solidFill>
              </a:rPr>
              <a:t>POWER</a:t>
            </a:r>
            <a:r>
              <a:rPr b="1" lang="en" sz="4000"/>
              <a:t>!</a:t>
            </a:r>
            <a:endParaRPr/>
          </a:p>
        </p:txBody>
      </p:sp>
      <p:sp>
        <p:nvSpPr>
          <p:cNvPr id="181" name="Google Shape;181;p24"/>
          <p:cNvSpPr txBox="1"/>
          <p:nvPr>
            <p:ph idx="1" type="subTitle"/>
          </p:nvPr>
        </p:nvSpPr>
        <p:spPr>
          <a:xfrm>
            <a:off x="311700" y="1346112"/>
            <a:ext cx="85206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Congratulations!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You’ve learned the POWER writing strategy. Remember, writing is a process, and every great writer uses these steps to create amazing work.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Keep practicing, and you’ll become a writing superhero.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What is the </a:t>
            </a:r>
            <a:r>
              <a:rPr lang="en" sz="3600">
                <a:solidFill>
                  <a:schemeClr val="accent4"/>
                </a:solidFill>
              </a:rPr>
              <a:t>POWER </a:t>
            </a:r>
            <a:r>
              <a:rPr lang="en" sz="3600"/>
              <a:t>Strategy?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The POWER strategy is a 5-step process that helps you become more confident and effective writing.  Each letter in POWER stands for a step in the writing process.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1507525" y="1910775"/>
            <a:ext cx="852600" cy="3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719375" y="2483700"/>
            <a:ext cx="544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79" name="Google Shape;79;p15"/>
          <p:cNvGraphicFramePr/>
          <p:nvPr/>
        </p:nvGraphicFramePr>
        <p:xfrm>
          <a:off x="828925" y="83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{0F837E1B-84FE-4B1C-844F-F4FE61498ADE}</a:tableStyleId>
              </a:tblPr>
              <a:tblGrid>
                <a:gridCol w="2413000"/>
                <a:gridCol w="2413000"/>
                <a:gridCol w="2413000"/>
              </a:tblGrid>
              <a:tr h="77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P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Plan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7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O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Organize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7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W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Write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7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E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Edit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7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R</a:t>
                      </a:r>
                      <a:endParaRPr b="1"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Revise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Close-up of pencils (Provided by Getty Images)"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650" y="914125"/>
            <a:ext cx="1699676" cy="568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atomical model of human brain, side view (Provided by Getty Images)"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400" y="1705862"/>
            <a:ext cx="831759" cy="55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 sheet flat icon. Document color icons in trendy flat style. List gradient style design, designed for web and app. Eps 10. (Provided by Getty Images)"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514" y="2544188"/>
            <a:ext cx="475674" cy="475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 mark icon. Vector. (Provided by Getty Images)"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4987" y="3313212"/>
            <a:ext cx="554772" cy="554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o icon. Filled redo icon for website design and mobile, app development. redo icon from filled text editor collection isolated on black background. (Provided by Getty Images)"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4975" y="4081250"/>
            <a:ext cx="554772" cy="5547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143650" y="118375"/>
            <a:ext cx="85206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197"/>
              <a:buFont typeface="Arial"/>
              <a:buNone/>
            </a:pPr>
            <a:r>
              <a:rPr lang="en" sz="4044"/>
              <a:t>What is the </a:t>
            </a:r>
            <a:r>
              <a:rPr lang="en" sz="4044">
                <a:solidFill>
                  <a:schemeClr val="accent4"/>
                </a:solidFill>
              </a:rPr>
              <a:t>POWER </a:t>
            </a:r>
            <a:r>
              <a:rPr lang="en" sz="4044"/>
              <a:t>Strategy?</a:t>
            </a:r>
            <a:endParaRPr sz="4044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3805875" y="691975"/>
            <a:ext cx="53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Schoolgirl Taking Test (Provided by Getty Images)"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23050"/>
            <a:ext cx="1877350" cy="128275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1922312"/>
            <a:ext cx="1991088" cy="987228"/>
          </a:xfrm>
          <a:prstGeom prst="cloud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579375" y="2977713"/>
            <a:ext cx="307500" cy="269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 rot="10800000">
            <a:off x="747830" y="3382150"/>
            <a:ext cx="227700" cy="240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ight bulb cartoon drawing (Provided by Getty Images)"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813" y="2256450"/>
            <a:ext cx="575473" cy="51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drawn cartoon yellow light bulb on white background. (Provided by Getty Images)"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503391">
            <a:off x="303346" y="2097309"/>
            <a:ext cx="432884" cy="432884"/>
          </a:xfrm>
          <a:prstGeom prst="rect">
            <a:avLst/>
          </a:prstGeom>
          <a:noFill/>
          <a:ln>
            <a:noFill/>
          </a:ln>
        </p:spPr>
      </p:pic>
      <p:sp>
        <p:nvSpPr>
          <p:cNvPr descr="Illustrated cloud" id="97" name="Google Shape;97;p16"/>
          <p:cNvSpPr/>
          <p:nvPr/>
        </p:nvSpPr>
        <p:spPr>
          <a:xfrm>
            <a:off x="1319550" y="2067363"/>
            <a:ext cx="397224" cy="397332"/>
          </a:xfrm>
          <a:prstGeom prst="cloud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311700" y="335200"/>
            <a:ext cx="85206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197"/>
              <a:buFont typeface="Arial"/>
              <a:buNone/>
            </a:pPr>
            <a:r>
              <a:rPr lang="en" sz="4044">
                <a:solidFill>
                  <a:schemeClr val="accent1"/>
                </a:solidFill>
              </a:rPr>
              <a:t>P is for Plan:</a:t>
            </a:r>
            <a:r>
              <a:rPr lang="en" sz="4044"/>
              <a:t> Unleash Your Ideas! (Part 1)</a:t>
            </a:r>
            <a:endParaRPr sz="40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2192075" y="1153675"/>
            <a:ext cx="6133500" cy="32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Before you start writing, you need a plan!  This is where you brainstorm and let your creativity shine.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What’s your topic?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Decide what you are going to write about.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258300" y="299600"/>
            <a:ext cx="85206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197"/>
              <a:buFont typeface="Arial"/>
              <a:buNone/>
            </a:pPr>
            <a:r>
              <a:rPr lang="en" sz="4044">
                <a:solidFill>
                  <a:schemeClr val="accent1"/>
                </a:solidFill>
              </a:rPr>
              <a:t>P is for Plan:</a:t>
            </a:r>
            <a:r>
              <a:rPr lang="en" sz="4044"/>
              <a:t> Unleash Your Ideas! (Part 2)</a:t>
            </a:r>
            <a:endParaRPr sz="40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392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Brainstorm!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Think of all the ideas that connect to your topic. No idea is a bad idea at this stage!</a:t>
            </a:r>
            <a:endParaRPr sz="2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Who are you writing for?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" sz="2800">
                <a:solidFill>
                  <a:schemeClr val="dk1"/>
                </a:solidFill>
              </a:rPr>
              <a:t>Think about your audience. Are you writing for your teacher, your friends or your family? 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33125" y="1038200"/>
            <a:ext cx="4472604" cy="4004424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7319050" y="2881525"/>
            <a:ext cx="186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4287450" y="2729625"/>
            <a:ext cx="569100" cy="25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326525" y="4452000"/>
            <a:ext cx="293400" cy="297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33125" y="4707650"/>
            <a:ext cx="293400" cy="297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179875" y="80175"/>
            <a:ext cx="8520600" cy="11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chemeClr val="accent1"/>
                </a:solidFill>
              </a:rPr>
              <a:t>O is for Organize: </a:t>
            </a:r>
            <a:r>
              <a:rPr lang="en" sz="4000"/>
              <a:t>Get Your Thoughts in Order!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124750" y="1404175"/>
            <a:ext cx="382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Brainstorm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Barks a lot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Golden fur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Loves to play fetch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My dog Max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Wags his tail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Friendly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Has floppy ears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2" type="body"/>
          </p:nvPr>
        </p:nvSpPr>
        <p:spPr>
          <a:xfrm>
            <a:off x="5065400" y="831050"/>
            <a:ext cx="3999900" cy="38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Organized Outline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Topic: My Dog, Max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What he looks like: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Golden fur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Floppy ears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How he acts: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Friendly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Wags his tail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Barks a lot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Loves to play fetch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234900" y="0"/>
            <a:ext cx="89091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805875" y="691975"/>
            <a:ext cx="53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boy writing (Provided by Getty Images)"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05175"/>
            <a:ext cx="2305324" cy="199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0" y="191350"/>
            <a:ext cx="84717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 </a:t>
            </a:r>
            <a:r>
              <a:rPr lang="en" sz="3600">
                <a:solidFill>
                  <a:schemeClr val="accent1"/>
                </a:solidFill>
              </a:rPr>
              <a:t>W is for Write:</a:t>
            </a:r>
            <a:r>
              <a:rPr lang="en" sz="3600">
                <a:solidFill>
                  <a:schemeClr val="dk1"/>
                </a:solidFill>
              </a:rPr>
              <a:t> Let the Words Flow!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2611575" y="892500"/>
            <a:ext cx="6557100" cy="4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This is your first draft, also known as the “sloppy copy.” The most important thing is to get your ideas down.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Don’t worry about mistakes!  This is no the time to be perfect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Focus on getting your thoughts from your brain to the page.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Write, write, write!  Keep you pen moving, or your fingers typing. 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1" y="1264525"/>
            <a:ext cx="2544696" cy="1307232"/>
          </a:xfrm>
          <a:prstGeom prst="cloud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ight bulb cartoon drawing (Provided by Getty Images)"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813" y="1779250"/>
            <a:ext cx="755082" cy="67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drawn cartoon yellow light bulb on white background. (Provided by Getty Images)"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503397">
            <a:off x="137976" y="1664115"/>
            <a:ext cx="508066" cy="50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1726300" y="1490450"/>
            <a:ext cx="535248" cy="403380"/>
          </a:xfrm>
          <a:prstGeom prst="cloud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3805875" y="691975"/>
            <a:ext cx="53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a black and white icon of a magnifying glass (Provided by Tenor)"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5400000">
            <a:off x="0" y="1423500"/>
            <a:ext cx="3200900" cy="3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492025" y="1933650"/>
            <a:ext cx="16263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  fownd a kute dog!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148250"/>
            <a:ext cx="85206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accent1"/>
                </a:solidFill>
              </a:rPr>
              <a:t>E is for Edit:</a:t>
            </a:r>
            <a:r>
              <a:rPr lang="en" sz="3600"/>
              <a:t> Time to be a Word Detective! (Part 1)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53125" y="1296050"/>
            <a:ext cx="546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Now it’s time to put on your detective hat and look for clues…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to make your writing better!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258150" y="112725"/>
            <a:ext cx="8520600" cy="12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chemeClr val="accent1"/>
                </a:solidFill>
              </a:rPr>
              <a:t>E is for Edit:</a:t>
            </a:r>
            <a:r>
              <a:rPr lang="en" sz="4000"/>
              <a:t> Time to be a Word Detective! (Part 2)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11700" y="1355925"/>
            <a:ext cx="8520600" cy="3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Use </a:t>
            </a:r>
            <a:r>
              <a:rPr b="1" lang="en" sz="2400">
                <a:solidFill>
                  <a:schemeClr val="dk1"/>
                </a:solidFill>
              </a:rPr>
              <a:t>CUPS</a:t>
            </a:r>
            <a:r>
              <a:rPr lang="en" sz="2400">
                <a:solidFill>
                  <a:schemeClr val="dk1"/>
                </a:solidFill>
              </a:rPr>
              <a:t> to guide you: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C </a:t>
            </a:r>
            <a:r>
              <a:rPr lang="en" sz="2400">
                <a:solidFill>
                  <a:schemeClr val="dk1"/>
                </a:solidFill>
              </a:rPr>
              <a:t>- Capitalization: Are all your sentences and proper nouns capitalized?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U </a:t>
            </a:r>
            <a:r>
              <a:rPr lang="en" sz="2400">
                <a:solidFill>
                  <a:schemeClr val="dk1"/>
                </a:solidFill>
              </a:rPr>
              <a:t>- Usage: Does everything make sense? Are you using the right words?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P </a:t>
            </a:r>
            <a:r>
              <a:rPr lang="en" sz="2400">
                <a:solidFill>
                  <a:schemeClr val="dk1"/>
                </a:solidFill>
              </a:rPr>
              <a:t>- Punctuation: Do you have periods, question marks, and commas in the right places?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S </a:t>
            </a:r>
            <a:r>
              <a:rPr lang="en" sz="2400">
                <a:solidFill>
                  <a:schemeClr val="dk1"/>
                </a:solidFill>
              </a:rPr>
              <a:t>- Spelling: Are there any misspelled words?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I SCORE Writing Classroo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