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853BEE-B81A-444B-8DF3-2C4496FD9D0A}">
  <a:tblStyle styleId="{79853BEE-B81A-444B-8DF3-2C4496FD9D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FAFA"/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0979bee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0979bee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from: https://docs.google.com/document/d/1OabmKaAhHCUII0G6VtfpoX-4CqXwhh-94HzXI2F5eX4/edit?tab=t.0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0979bee4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0979bee4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0979bee4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70979bee4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https://www.freepik.com/premium-vector/diverse-group-students-engaged-writing-reading-activities_317737589.htm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0979bee4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70979bee4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https://sturbridgebakery.com/double-chocolate-oreo-cookie-skillet/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0979bee4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70979bee4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0979bee4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70979bee4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https://www.twinkl.com.tw/resource/au-t2-e-41247-oreo-what-is-persuasive-writing-display-poster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0979bee4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70979bee4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0979bee4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70979bee4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https://azrielicreativelearning.weebly.com/learning-environment.html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0979bee4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70979bee4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0979bee4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70979bee4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https://k12.thoughtfullearning.com/teachersguide/writers-express/15-writing-journals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0979bee4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70979bee4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0" y="5009650"/>
            <a:ext cx="9144000" cy="133800"/>
          </a:xfrm>
          <a:prstGeom prst="rect">
            <a:avLst/>
          </a:prstGeom>
          <a:solidFill>
            <a:srgbClr val="65BB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 title="1.pn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259600" y="91825"/>
            <a:ext cx="572698" cy="5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 title="2.png"/>
          <p:cNvPicPr preferRelativeResize="0"/>
          <p:nvPr/>
        </p:nvPicPr>
        <p:blipFill rotWithShape="1">
          <a:blip r:embed="rId2">
            <a:alphaModFix/>
          </a:blip>
          <a:srcRect b="43214" l="0" r="0" t="26759"/>
          <a:stretch/>
        </p:blipFill>
        <p:spPr>
          <a:xfrm>
            <a:off x="7666600" y="4546642"/>
            <a:ext cx="1034450" cy="31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0" y="0"/>
            <a:ext cx="4185000" cy="91800"/>
          </a:xfrm>
          <a:prstGeom prst="rect">
            <a:avLst/>
          </a:prstGeom>
          <a:solidFill>
            <a:srgbClr val="F2A4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91825"/>
            <a:ext cx="4185000" cy="48900"/>
          </a:xfrm>
          <a:prstGeom prst="rect">
            <a:avLst/>
          </a:prstGeom>
          <a:solidFill>
            <a:srgbClr val="65BB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0" y="4960750"/>
            <a:ext cx="9144000" cy="48900"/>
          </a:xfrm>
          <a:prstGeom prst="rect">
            <a:avLst/>
          </a:prstGeom>
          <a:solidFill>
            <a:srgbClr val="F2A4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The OREO Writing Strategy: 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A Tasty Approach to Opinion Writing</a:t>
            </a:r>
            <a:endParaRPr sz="3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317500" y="170225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</a:rPr>
              <a:t>Troubleshooting Common Issues</a:t>
            </a:r>
            <a:endParaRPr sz="2500">
              <a:solidFill>
                <a:schemeClr val="dk2"/>
              </a:solidFill>
            </a:endParaRPr>
          </a:p>
        </p:txBody>
      </p:sp>
      <p:graphicFrame>
        <p:nvGraphicFramePr>
          <p:cNvPr id="120" name="Google Shape;120;p22"/>
          <p:cNvGraphicFramePr/>
          <p:nvPr/>
        </p:nvGraphicFramePr>
        <p:xfrm>
          <a:off x="182150" y="904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{79853BEE-B81A-444B-8DF3-2C4496FD9D0A}</a:tableStyleId>
              </a:tblPr>
              <a:tblGrid>
                <a:gridCol w="2296675"/>
                <a:gridCol w="2965325"/>
                <a:gridCol w="3517700"/>
              </a:tblGrid>
              <a:tr h="27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Issue/Challenge</a:t>
                      </a:r>
                      <a:endParaRPr sz="11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4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What to Do</a:t>
                      </a:r>
                      <a:endParaRPr sz="11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4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Helpful Prompts</a:t>
                      </a:r>
                      <a:endParaRPr sz="11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435"/>
                    </a:solidFill>
                  </a:tcPr>
                </a:tc>
              </a:tr>
              <a:tr h="60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Student struggles to form an opinion</a:t>
                      </a:r>
                      <a:endParaRPr sz="11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24242"/>
                          </a:solidFill>
                          <a:highlight>
                            <a:srgbClr val="FAFAFA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Offer a list of simple, relatable prompts or use a class discussion to help them choose a side.</a:t>
                      </a:r>
                      <a:endParaRPr sz="11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“What do you think about this topic?”</a:t>
                      </a:r>
                      <a:endParaRPr sz="900"/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“Would you rather…? Why?”</a:t>
                      </a:r>
                      <a:endParaRPr sz="900"/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“If you had to choose one, which would it be?”</a:t>
                      </a:r>
                      <a:endParaRPr sz="9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Student gives a reason that’s too vague or off-topic</a:t>
                      </a:r>
                      <a:endParaRPr sz="11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Help them narrow their focus and connect the reason directly to their opinion.</a:t>
                      </a:r>
                      <a:endParaRPr sz="11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“How does that reason support your opinion?”</a:t>
                      </a:r>
                      <a:endParaRPr sz="900"/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“Can you explain why that matters?”</a:t>
                      </a:r>
                      <a:endParaRPr sz="900"/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“What’s one specific reason you feel that way?”</a:t>
                      </a:r>
                      <a:endParaRPr sz="9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Student struggles to provide evidence</a:t>
                      </a:r>
                      <a:endParaRPr sz="11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Teach the difference between a reason and evidence. Encourage examples from personal experience, facts, or observations</a:t>
                      </a:r>
                      <a:endParaRPr sz="11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“Can you give an example of that?”</a:t>
                      </a:r>
                      <a:endParaRPr sz="900"/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“Have you ever seen or experienced this?”</a:t>
                      </a:r>
                      <a:endParaRPr sz="900"/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“What could prove your reason is true?”</a:t>
                      </a:r>
                      <a:endParaRPr sz="9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Student repeats their opinion word-for-word at the end</a:t>
                      </a:r>
                      <a:endParaRPr sz="11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Teach how to restate an opinion using different words or phrasing.</a:t>
                      </a:r>
                      <a:endParaRPr sz="11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“How can you say the same thing in a new way?”</a:t>
                      </a:r>
                      <a:endParaRPr sz="900"/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“Can you summarize your opinion differently?”</a:t>
                      </a:r>
                      <a:endParaRPr sz="900"/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“What’s another way to say what you believe?”</a:t>
                      </a:r>
                      <a:endParaRPr sz="9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Student writes all parts but lacks transitions or flow</a:t>
                      </a:r>
                      <a:endParaRPr sz="11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Introduce transition words and model how to connect ideas smoothly.</a:t>
                      </a:r>
                      <a:endParaRPr sz="11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“What word can you use to show your next idea?”</a:t>
                      </a:r>
                      <a:endParaRPr sz="900"/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“How can you link your reason to your evidence?”</a:t>
                      </a:r>
                      <a:endParaRPr sz="900"/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“Try using words like ‘because,’ ‘for example,’ or ‘that’s why.’”</a:t>
                      </a:r>
                      <a:endParaRPr sz="900"/>
                    </a:p>
                  </a:txBody>
                  <a:tcPr marT="76200" marB="63500" marR="76200" marL="1143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668700" y="1769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</a:rPr>
              <a:t>Next Steps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230025" y="6969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Create OREO materials for your classroom</a:t>
            </a:r>
            <a:endParaRPr sz="1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Plan a lesson introducing the strategy</a:t>
            </a:r>
            <a:endParaRPr sz="1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Integrate OREO into your writing curriculum</a:t>
            </a:r>
            <a:endParaRPr sz="1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Share successes and challenges with colleagues</a:t>
            </a:r>
            <a:endParaRPr sz="1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How will you implement OREO in your teaching?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24358">
            <a:off x="4478551" y="336100"/>
            <a:ext cx="2820198" cy="37926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5089">
            <a:off x="6712737" y="1702114"/>
            <a:ext cx="2051299" cy="205131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861150" y="390525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</a:rPr>
              <a:t>What is OREO?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17500" y="962025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OREO stands for: 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Opinion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Reason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Evidence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Opinion (restated)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 structured approach to opinion/persuasive writing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Designed for grades 3-8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Helps students organize thoughts and support arguments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900" y="761025"/>
            <a:ext cx="3492600" cy="3492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</a:rPr>
              <a:t>Why Use OREO?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189650" y="1143000"/>
            <a:ext cx="6998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Provides a clear, repeatable framework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Improves logical organization in writing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Builds confidence in expressing viewpoints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Supports planning, production, and organization stages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How might this benefit your students?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3114100" y="22865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Breaking Down OREO</a:t>
            </a:r>
            <a:endParaRPr b="1" sz="2500">
              <a:solidFill>
                <a:schemeClr val="dk1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925" y="835150"/>
            <a:ext cx="3593425" cy="402407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996025" y="1010213"/>
            <a:ext cx="4765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95959"/>
                </a:solidFill>
              </a:rPr>
              <a:t>What do you think?</a:t>
            </a:r>
            <a:endParaRPr b="1"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95959"/>
                </a:solidFill>
              </a:rPr>
              <a:t>Why do you think that?</a:t>
            </a:r>
            <a:endParaRPr b="1"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95959"/>
                </a:solidFill>
              </a:rPr>
              <a:t>What proves your reason?</a:t>
            </a:r>
            <a:endParaRPr b="1"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95959"/>
                </a:solidFill>
              </a:rPr>
              <a:t>Wrap it up by restating your opinion</a:t>
            </a:r>
            <a:endParaRPr b="1"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317500" y="189525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</a:rPr>
              <a:t>Introducing OREO to Students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269875" y="857250"/>
            <a:ext cx="45849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Use real OREO cookies or pictures as a visual hook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Create an anchor chart explaining each part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Model the strategy with a simple, relatable topic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Think aloud as you write each part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What creative ways can you introduce this to your class?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900" y="761025"/>
            <a:ext cx="3492600" cy="3492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1793225" y="390525"/>
            <a:ext cx="59307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</a:rPr>
              <a:t>Scaffolding for Different Learners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317500" y="1143000"/>
            <a:ext cx="8578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Use visual aids and graphic organizers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Provide sentence starters for each part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Offer tiered support (templates, guiding questions, checklists)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Allow topic choices to reduce cognitive load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How can you adapt this for your diverse learners?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</a:rPr>
              <a:t>Group Practice Ideas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1188350" y="115175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OREO sorting game with sentence strips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Opinion corners activity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Collaborative paragraph writing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Mini-debate prep using OREO structure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What other group activities can you think of?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1355850" y="364275"/>
            <a:ext cx="6595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</a:rPr>
              <a:t>Independent Practice Activities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1355850" y="1143000"/>
            <a:ext cx="7534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Daily OREO prompts in journals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Create OREO flipbooks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Digital OREO slides presentations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Writing center with OREO materials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How can you incorporate these into your routine?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/>
          <p:nvPr/>
        </p:nvSpPr>
        <p:spPr>
          <a:xfrm>
            <a:off x="4572000" y="1137175"/>
            <a:ext cx="4365000" cy="305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/>
          <p:nvPr/>
        </p:nvSpPr>
        <p:spPr>
          <a:xfrm>
            <a:off x="87500" y="900975"/>
            <a:ext cx="4365000" cy="390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273775" y="143975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</a:rPr>
              <a:t>Do's and Don'ts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317500" y="935825"/>
            <a:ext cx="43650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✅Do explicitly teach each part of OREO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✅Do use visuals and graphic organizers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✅Do provide engaging, age-appropriate prompts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✅Do scaffold based on student needs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✅Do encourage revision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✅Do celebrate student writing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✅</a:t>
            </a:r>
            <a:r>
              <a:rPr lang="en">
                <a:solidFill>
                  <a:schemeClr val="dk1"/>
                </a:solidFill>
              </a:rPr>
              <a:t>Share their work through bulletin boards, read-alouds, publishing parties, or digital presentations.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4572000" y="1315650"/>
            <a:ext cx="43650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❌Don’t skip modeling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❌Don’t treat it as a one-time lesson</a:t>
            </a:r>
            <a:endParaRPr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❌Don’t limit creativity</a:t>
            </a:r>
            <a:endParaRPr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❌Don’t assume all students need the same level of support</a:t>
            </a:r>
            <a:endParaRPr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❌Don’t forget to connect it to real-world writing</a:t>
            </a:r>
            <a:endParaRPr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I SCORE Writing Classroo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