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29118FE-DD43-423A-B347-7B6D30E83DCC}">
  <a:tblStyle styleId="{029118FE-DD43-423A-B347-7B6D30E83DC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74beeb55be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74beeb55be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72e6c730ec_1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72e6c730ec_1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72e6c730ec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72e6c730ec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79f185265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79f185265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72e713c416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72e713c416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79f1852659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79f1852659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72e713c416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72e713c416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2e713c416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2e713c416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79f1852659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79f1852659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72e6c730ec_1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72e6c730ec_1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2" name="Google Shape;52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1" name="Google Shape;21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6" name="Google Shape;36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4" name="Google Shape;44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5" name="Google Shape;45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150" y="5009650"/>
            <a:ext cx="9144000" cy="133800"/>
          </a:xfrm>
          <a:prstGeom prst="rect">
            <a:avLst/>
          </a:prstGeom>
          <a:solidFill>
            <a:srgbClr val="65BBC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" name="Google Shape;10;p1" title="1.png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8259600" y="91825"/>
            <a:ext cx="572698" cy="5726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1" title="2.png"/>
          <p:cNvPicPr preferRelativeResize="0"/>
          <p:nvPr/>
        </p:nvPicPr>
        <p:blipFill rotWithShape="1">
          <a:blip r:embed="rId2">
            <a:alphaModFix/>
          </a:blip>
          <a:srcRect b="43214" l="0" r="0" t="26759"/>
          <a:stretch/>
        </p:blipFill>
        <p:spPr>
          <a:xfrm>
            <a:off x="7666600" y="4546642"/>
            <a:ext cx="1034450" cy="31060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1"/>
          <p:cNvSpPr/>
          <p:nvPr/>
        </p:nvSpPr>
        <p:spPr>
          <a:xfrm>
            <a:off x="0" y="0"/>
            <a:ext cx="4185000" cy="91800"/>
          </a:xfrm>
          <a:prstGeom prst="rect">
            <a:avLst/>
          </a:prstGeom>
          <a:solidFill>
            <a:srgbClr val="F2A4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1"/>
          <p:cNvSpPr/>
          <p:nvPr/>
        </p:nvSpPr>
        <p:spPr>
          <a:xfrm>
            <a:off x="0" y="91825"/>
            <a:ext cx="4185000" cy="48900"/>
          </a:xfrm>
          <a:prstGeom prst="rect">
            <a:avLst/>
          </a:prstGeom>
          <a:solidFill>
            <a:srgbClr val="65BBC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"/>
          <p:cNvSpPr/>
          <p:nvPr/>
        </p:nvSpPr>
        <p:spPr>
          <a:xfrm>
            <a:off x="0" y="4960750"/>
            <a:ext cx="9144000" cy="48900"/>
          </a:xfrm>
          <a:prstGeom prst="rect">
            <a:avLst/>
          </a:prstGeom>
          <a:solidFill>
            <a:srgbClr val="F2A4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/>
              <a:t>TIDE</a:t>
            </a:r>
            <a:endParaRPr b="1" sz="4800"/>
          </a:p>
        </p:txBody>
      </p:sp>
      <p:sp>
        <p:nvSpPr>
          <p:cNvPr id="61" name="Google Shape;61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</a:rPr>
              <a:t>Best Practices and Adaptations</a:t>
            </a:r>
            <a:endParaRPr sz="3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type="title"/>
          </p:nvPr>
        </p:nvSpPr>
        <p:spPr>
          <a:xfrm>
            <a:off x="311700" y="293750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Adapting TIDE for Advanced Writers </a:t>
            </a:r>
            <a:endParaRPr sz="3600"/>
          </a:p>
        </p:txBody>
      </p:sp>
      <p:sp>
        <p:nvSpPr>
          <p:cNvPr id="115" name="Google Shape;115;p22"/>
          <p:cNvSpPr txBox="1"/>
          <p:nvPr>
            <p:ph idx="1" type="body"/>
          </p:nvPr>
        </p:nvSpPr>
        <p:spPr>
          <a:xfrm>
            <a:off x="101725" y="1001150"/>
            <a:ext cx="8832300" cy="399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Challenge them to add a second piece of evidence and a detailed explanation (TIDIDE) to their paragraphs once they've mastered the basic structure.</a:t>
            </a:r>
            <a:endParaRPr sz="2200">
              <a:solidFill>
                <a:schemeClr val="dk1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Encourage them to rewrite a paragraph for a new purpose or audience, such as turning a science paragraph into a blog post.</a:t>
            </a:r>
            <a:endParaRPr sz="2200">
              <a:solidFill>
                <a:schemeClr val="dk1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Introduce voice and tone as style goals to encourage them to experiment with different styles of writing.</a:t>
            </a:r>
            <a:endParaRPr sz="2200">
              <a:solidFill>
                <a:schemeClr val="dk1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Assign research-based prompts that require them to find evidence independently from materials in the library or trusted online sources.</a:t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1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3"/>
          <p:cNvSpPr txBox="1"/>
          <p:nvPr>
            <p:ph type="title"/>
          </p:nvPr>
        </p:nvSpPr>
        <p:spPr>
          <a:xfrm>
            <a:off x="311700" y="1545425"/>
            <a:ext cx="8520600" cy="193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/>
              <a:t>Interested in learning more? Check out WritingClassroom.org</a:t>
            </a:r>
            <a:endParaRPr b="1"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311700" y="445025"/>
            <a:ext cx="8520600" cy="128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Understanding the TIDE Strategy </a:t>
            </a:r>
            <a:endParaRPr sz="3600"/>
          </a:p>
        </p:txBody>
      </p:sp>
      <p:sp>
        <p:nvSpPr>
          <p:cNvPr id="67" name="Google Shape;67;p14"/>
          <p:cNvSpPr txBox="1"/>
          <p:nvPr>
            <p:ph idx="1" type="body"/>
          </p:nvPr>
        </p:nvSpPr>
        <p:spPr>
          <a:xfrm>
            <a:off x="311700" y="12908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TIDE is a </a:t>
            </a:r>
            <a:r>
              <a:rPr b="1" lang="en" sz="2400">
                <a:solidFill>
                  <a:schemeClr val="dk1"/>
                </a:solidFill>
              </a:rPr>
              <a:t>mnemonic</a:t>
            </a:r>
            <a:r>
              <a:rPr lang="en" sz="2400">
                <a:solidFill>
                  <a:schemeClr val="dk1"/>
                </a:solidFill>
              </a:rPr>
              <a:t> for </a:t>
            </a:r>
            <a:r>
              <a:rPr b="1" lang="en" sz="2400">
                <a:solidFill>
                  <a:schemeClr val="dk1"/>
                </a:solidFill>
              </a:rPr>
              <a:t>structuring informational paragraphs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" sz="2400">
                <a:solidFill>
                  <a:schemeClr val="dk1"/>
                </a:solidFill>
              </a:rPr>
              <a:t>T</a:t>
            </a:r>
            <a:r>
              <a:rPr lang="en" sz="2400">
                <a:solidFill>
                  <a:schemeClr val="dk1"/>
                </a:solidFill>
              </a:rPr>
              <a:t>opic Sentence: The main idea of the paragraph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" sz="2400">
                <a:solidFill>
                  <a:schemeClr val="dk1"/>
                </a:solidFill>
              </a:rPr>
              <a:t>I</a:t>
            </a:r>
            <a:r>
              <a:rPr lang="en" sz="2400">
                <a:solidFill>
                  <a:schemeClr val="dk1"/>
                </a:solidFill>
              </a:rPr>
              <a:t>mportant Evidence: A fact or reason to support the topic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" sz="2400">
                <a:solidFill>
                  <a:schemeClr val="dk1"/>
                </a:solidFill>
              </a:rPr>
              <a:t>D</a:t>
            </a:r>
            <a:r>
              <a:rPr lang="en" sz="2400">
                <a:solidFill>
                  <a:schemeClr val="dk1"/>
                </a:solidFill>
              </a:rPr>
              <a:t>etailed Explanation: Clarification of how the evidence supports the topic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" sz="2400">
                <a:solidFill>
                  <a:schemeClr val="dk1"/>
                </a:solidFill>
              </a:rPr>
              <a:t>E</a:t>
            </a:r>
            <a:r>
              <a:rPr lang="en" sz="2400">
                <a:solidFill>
                  <a:schemeClr val="dk1"/>
                </a:solidFill>
              </a:rPr>
              <a:t>nding Sentence: A concluding thought that wraps up the main idea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311700" y="445025"/>
            <a:ext cx="8520600" cy="121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/>
              <a:t>Understanding the TIDE Strategy</a:t>
            </a:r>
            <a:endParaRPr sz="3600"/>
          </a:p>
        </p:txBody>
      </p:sp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311700" y="1661100"/>
            <a:ext cx="8520600" cy="30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This strategy… 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solidFill>
                  <a:schemeClr val="dk1"/>
                </a:solidFill>
              </a:rPr>
              <a:t>Supports: </a:t>
            </a:r>
            <a:r>
              <a:rPr lang="en" sz="2400">
                <a:solidFill>
                  <a:schemeClr val="dk1"/>
                </a:solidFill>
              </a:rPr>
              <a:t>Planning &amp; Drafting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solidFill>
                  <a:schemeClr val="dk1"/>
                </a:solidFill>
              </a:rPr>
              <a:t>Applies To:</a:t>
            </a:r>
            <a:r>
              <a:rPr lang="en" sz="2400">
                <a:solidFill>
                  <a:schemeClr val="dk1"/>
                </a:solidFill>
              </a:rPr>
              <a:t> Informational Writing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solidFill>
                  <a:schemeClr val="dk1"/>
                </a:solidFill>
              </a:rPr>
              <a:t>Grade Levels: </a:t>
            </a:r>
            <a:r>
              <a:rPr lang="en" sz="2400">
                <a:solidFill>
                  <a:schemeClr val="dk1"/>
                </a:solidFill>
              </a:rPr>
              <a:t>Grades 3-8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7500"/>
              <a:buFont typeface="Arial"/>
              <a:buNone/>
            </a:pPr>
            <a:r>
              <a:rPr lang="en" sz="4000"/>
              <a:t>Suggestions for Implementation </a:t>
            </a:r>
            <a:endParaRPr sz="4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b="1" lang="en" sz="2100">
                <a:solidFill>
                  <a:schemeClr val="dk1"/>
                </a:solidFill>
              </a:rPr>
              <a:t>Model each step</a:t>
            </a:r>
            <a:r>
              <a:rPr lang="en" sz="2100">
                <a:solidFill>
                  <a:schemeClr val="dk1"/>
                </a:solidFill>
              </a:rPr>
              <a:t> using a think-aloud strategy so students can hear your thought process while using TIDE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b="1" lang="en" sz="2100">
                <a:solidFill>
                  <a:schemeClr val="dk1"/>
                </a:solidFill>
              </a:rPr>
              <a:t>Use visual aids</a:t>
            </a:r>
            <a:r>
              <a:rPr lang="en" sz="2100">
                <a:solidFill>
                  <a:schemeClr val="dk1"/>
                </a:solidFill>
              </a:rPr>
              <a:t> like a graphic organizer or anchor chart to reinforce the strategy.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b="1" lang="en" sz="2100">
                <a:solidFill>
                  <a:schemeClr val="dk1"/>
                </a:solidFill>
              </a:rPr>
              <a:t>Teach the purpose</a:t>
            </a:r>
            <a:r>
              <a:rPr lang="en" sz="2100">
                <a:solidFill>
                  <a:schemeClr val="dk1"/>
                </a:solidFill>
              </a:rPr>
              <a:t> each sentence plays in the paragraph, not just the order, to help students understand why each sentence matters.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b="1" lang="en" sz="2100">
                <a:solidFill>
                  <a:schemeClr val="dk1"/>
                </a:solidFill>
              </a:rPr>
              <a:t>Encourage students to explain their evidence</a:t>
            </a:r>
            <a:r>
              <a:rPr lang="en" sz="2100">
                <a:solidFill>
                  <a:schemeClr val="dk1"/>
                </a:solidFill>
              </a:rPr>
              <a:t> in their own words, as the "D" step should be original thinking, not just repetition.</a:t>
            </a:r>
            <a:endParaRPr sz="21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7500"/>
              <a:buFont typeface="Arial"/>
              <a:buNone/>
            </a:pPr>
            <a:r>
              <a:rPr lang="en" sz="4000"/>
              <a:t>Suggestions for Implementation </a:t>
            </a:r>
            <a:endParaRPr/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311700" y="1152475"/>
            <a:ext cx="8520600" cy="380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b="1" lang="en" sz="2000">
                <a:solidFill>
                  <a:schemeClr val="dk1"/>
                </a:solidFill>
              </a:rPr>
              <a:t>Circulate and check</a:t>
            </a:r>
            <a:r>
              <a:rPr lang="en" sz="2000">
                <a:solidFill>
                  <a:schemeClr val="dk1"/>
                </a:solidFill>
              </a:rPr>
              <a:t> student work during early practice to catch misunderstandings before students continue with a flawed structure.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b="1" lang="en" sz="2000">
                <a:solidFill>
                  <a:schemeClr val="dk1"/>
                </a:solidFill>
              </a:rPr>
              <a:t>Provide students with fun choices</a:t>
            </a:r>
            <a:r>
              <a:rPr lang="en" sz="2000">
                <a:solidFill>
                  <a:schemeClr val="dk1"/>
                </a:solidFill>
              </a:rPr>
              <a:t> for writing topics to increase their motivation.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b="1" lang="en" sz="2000">
                <a:solidFill>
                  <a:schemeClr val="dk1"/>
                </a:solidFill>
              </a:rPr>
              <a:t>Consider a small-group instructional setting</a:t>
            </a:r>
            <a:r>
              <a:rPr lang="en" sz="2000">
                <a:solidFill>
                  <a:schemeClr val="dk1"/>
                </a:solidFill>
              </a:rPr>
              <a:t> for students who need extra support while other students work independently or with a partner.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b="1" lang="en" sz="2000">
                <a:solidFill>
                  <a:schemeClr val="dk1"/>
                </a:solidFill>
              </a:rPr>
              <a:t>Practice applying the strategy yourself</a:t>
            </a:r>
            <a:r>
              <a:rPr lang="en" sz="2000">
                <a:solidFill>
                  <a:schemeClr val="dk1"/>
                </a:solidFill>
              </a:rPr>
              <a:t> and create sample paragraphs that are relevant to your students' interests and content.</a:t>
            </a:r>
            <a:endParaRPr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0555"/>
              <a:buFont typeface="Arial"/>
              <a:buNone/>
            </a:pPr>
            <a:r>
              <a:rPr lang="en" sz="3600"/>
              <a:t>Common Pitfalls to Avoid</a:t>
            </a:r>
            <a:endParaRPr/>
          </a:p>
        </p:txBody>
      </p:sp>
      <p:sp>
        <p:nvSpPr>
          <p:cNvPr id="91" name="Google Shape;91;p18"/>
          <p:cNvSpPr txBox="1"/>
          <p:nvPr>
            <p:ph idx="1" type="body"/>
          </p:nvPr>
        </p:nvSpPr>
        <p:spPr>
          <a:xfrm>
            <a:off x="311700" y="1017725"/>
            <a:ext cx="8520600" cy="403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51948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2100">
                <a:solidFill>
                  <a:schemeClr val="dk1"/>
                </a:solidFill>
              </a:rPr>
              <a:t>Don't assume students know what “evidence” means.</a:t>
            </a:r>
            <a:r>
              <a:rPr lang="en" sz="2100">
                <a:solidFill>
                  <a:schemeClr val="dk1"/>
                </a:solidFill>
              </a:rPr>
              <a:t> Many confuse it with an opinion or summary, so explicitly teach what counts as evidence/support.</a:t>
            </a:r>
            <a:endParaRPr sz="2100">
              <a:solidFill>
                <a:schemeClr val="dk1"/>
              </a:solidFill>
            </a:endParaRPr>
          </a:p>
          <a:p>
            <a:pPr indent="-351948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2100">
                <a:solidFill>
                  <a:schemeClr val="dk1"/>
                </a:solidFill>
              </a:rPr>
              <a:t>Don't skip modeling the “D” (Detailed Explanation) step.</a:t>
            </a:r>
            <a:r>
              <a:rPr lang="en" sz="2100">
                <a:solidFill>
                  <a:schemeClr val="dk1"/>
                </a:solidFill>
              </a:rPr>
              <a:t> This is often the hardest part for students.</a:t>
            </a:r>
            <a:endParaRPr sz="2100">
              <a:solidFill>
                <a:schemeClr val="dk1"/>
              </a:solidFill>
            </a:endParaRPr>
          </a:p>
          <a:p>
            <a:pPr indent="-351948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2100">
                <a:solidFill>
                  <a:schemeClr val="dk1"/>
                </a:solidFill>
              </a:rPr>
              <a:t>Don't treat the strategy like a rigid fill-in-the-blank formula.</a:t>
            </a:r>
            <a:r>
              <a:rPr lang="en" sz="2100">
                <a:solidFill>
                  <a:schemeClr val="dk1"/>
                </a:solidFill>
              </a:rPr>
              <a:t> The structure should be flexible and purposeful, not robotic.</a:t>
            </a:r>
            <a:endParaRPr sz="2100">
              <a:solidFill>
                <a:schemeClr val="dk1"/>
              </a:solidFill>
            </a:endParaRPr>
          </a:p>
          <a:p>
            <a:pPr indent="-351948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2100">
                <a:solidFill>
                  <a:schemeClr val="dk1"/>
                </a:solidFill>
              </a:rPr>
              <a:t>Don't grade first attempts too harshly.</a:t>
            </a:r>
            <a:r>
              <a:rPr lang="en" sz="2100">
                <a:solidFill>
                  <a:schemeClr val="dk1"/>
                </a:solidFill>
              </a:rPr>
              <a:t> Focus on student’s ability to use the process and their growth. </a:t>
            </a:r>
            <a:endParaRPr sz="2100">
              <a:solidFill>
                <a:schemeClr val="dk1"/>
              </a:solidFill>
            </a:endParaRPr>
          </a:p>
          <a:p>
            <a:pPr indent="-351948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2100">
                <a:solidFill>
                  <a:schemeClr val="dk1"/>
                </a:solidFill>
              </a:rPr>
              <a:t>Don't demand that strong writers use TIDE.</a:t>
            </a:r>
            <a:r>
              <a:rPr lang="en" sz="2100">
                <a:solidFill>
                  <a:schemeClr val="dk1"/>
                </a:solidFill>
              </a:rPr>
              <a:t> Some writers may feel restricted by TIDE. Instead, set expectations around organizing ideas and explaining the role of their sentences within paragraphs.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46675" y="109125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Troubleshooting </a:t>
            </a:r>
            <a:endParaRPr/>
          </a:p>
        </p:txBody>
      </p:sp>
      <p:graphicFrame>
        <p:nvGraphicFramePr>
          <p:cNvPr id="97" name="Google Shape;97;p19"/>
          <p:cNvGraphicFramePr/>
          <p:nvPr/>
        </p:nvGraphicFramePr>
        <p:xfrm>
          <a:off x="416063" y="9079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{029118FE-DD43-423A-B347-7B6D30E83DCC}</a:tableStyleId>
              </a:tblPr>
              <a:tblGrid>
                <a:gridCol w="1995175"/>
                <a:gridCol w="3300700"/>
                <a:gridCol w="30160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000"/>
                        <a:t>TIDE Step</a:t>
                      </a:r>
                      <a:endParaRPr b="1" sz="2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000"/>
                        <a:t>Issue/Challenge</a:t>
                      </a:r>
                      <a:endParaRPr b="1" sz="2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000"/>
                        <a:t>What to Do </a:t>
                      </a:r>
                      <a:endParaRPr b="1" sz="20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000"/>
                        <a:t>T- Topic Sentence</a:t>
                      </a:r>
                      <a:endParaRPr b="1" sz="2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/>
                        <a:t>Vague or general topic sentences </a:t>
                      </a:r>
                      <a:endParaRPr sz="2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/>
                        <a:t>Provide examples and models of clear, focused topic sentences.</a:t>
                      </a:r>
                      <a:endParaRPr sz="20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000"/>
                        <a:t>I- Important Evidence</a:t>
                      </a:r>
                      <a:endParaRPr b="1" sz="2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/>
                        <a:t>Uses weak or off-topic evidence</a:t>
                      </a:r>
                      <a:endParaRPr sz="2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/>
                        <a:t>Model strong vs. weak examples and teach students to ask: “Does this piece of evidence help prove my point?”</a:t>
                      </a:r>
                      <a:endParaRPr sz="20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679275" y="415575"/>
            <a:ext cx="76440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Troubleshooting (Part 2)</a:t>
            </a:r>
            <a:endParaRPr/>
          </a:p>
        </p:txBody>
      </p:sp>
      <p:graphicFrame>
        <p:nvGraphicFramePr>
          <p:cNvPr id="103" name="Google Shape;103;p20"/>
          <p:cNvGraphicFramePr/>
          <p:nvPr/>
        </p:nvGraphicFramePr>
        <p:xfrm>
          <a:off x="347388" y="12573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{029118FE-DD43-423A-B347-7B6D30E83DCC}</a:tableStyleId>
              </a:tblPr>
              <a:tblGrid>
                <a:gridCol w="2519775"/>
                <a:gridCol w="2679950"/>
                <a:gridCol w="32495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000"/>
                        <a:t>TIDE Step</a:t>
                      </a:r>
                      <a:endParaRPr b="1" sz="20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000"/>
                        <a:t>Issue/Challenge</a:t>
                      </a:r>
                      <a:endParaRPr b="1" sz="20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000"/>
                        <a:t>What to Do </a:t>
                      </a:r>
                      <a:endParaRPr b="1" sz="20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000"/>
                        <a:t>D- Detailed Explanation</a:t>
                      </a:r>
                      <a:endParaRPr b="1" sz="20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/>
                        <a:t>Skips the explanation</a:t>
                      </a:r>
                      <a:endParaRPr sz="20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/>
                        <a:t>Make explaining a required step and use color coding or sentence frames to show what it looks like.</a:t>
                      </a:r>
                      <a:endParaRPr sz="20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000"/>
                        <a:t>E- Ending Sentence</a:t>
                      </a:r>
                      <a:endParaRPr b="1" sz="20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/>
                        <a:t>Ends abruptly or with an off-topic idea</a:t>
                      </a:r>
                      <a:endParaRPr sz="20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/>
                        <a:t>Teach that the ending should connect back to the topic and use sentence starters to guide their focus.</a:t>
                      </a:r>
                      <a:endParaRPr sz="20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311700" y="361850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Adapting TIDE for Struggling Writers</a:t>
            </a:r>
            <a:endParaRPr sz="3600"/>
          </a:p>
        </p:txBody>
      </p:sp>
      <p:sp>
        <p:nvSpPr>
          <p:cNvPr id="109" name="Google Shape;109;p21"/>
          <p:cNvSpPr txBox="1"/>
          <p:nvPr>
            <p:ph idx="1" type="body"/>
          </p:nvPr>
        </p:nvSpPr>
        <p:spPr>
          <a:xfrm>
            <a:off x="311700" y="1069250"/>
            <a:ext cx="8520600" cy="399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6957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2400">
                <a:solidFill>
                  <a:schemeClr val="dk1"/>
                </a:solidFill>
              </a:rPr>
              <a:t>Pre-highlight evidence in a text so students can focus on creating a narrative rather than searching for pieces of evidence. </a:t>
            </a:r>
            <a:endParaRPr sz="2400">
              <a:solidFill>
                <a:schemeClr val="dk1"/>
              </a:solidFill>
            </a:endParaRPr>
          </a:p>
          <a:p>
            <a:pPr indent="-36957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2400">
                <a:solidFill>
                  <a:schemeClr val="dk1"/>
                </a:solidFill>
              </a:rPr>
              <a:t>Use sticky notes for each part of TIDE to help students organize their thoughts before writing a full draft.</a:t>
            </a:r>
            <a:endParaRPr sz="2400">
              <a:solidFill>
                <a:schemeClr val="dk1"/>
              </a:solidFill>
            </a:endParaRPr>
          </a:p>
          <a:p>
            <a:pPr indent="-36957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2400">
                <a:solidFill>
                  <a:schemeClr val="dk1"/>
                </a:solidFill>
              </a:rPr>
              <a:t>Provide a bank of sentence starters for each part of the TIDE model.</a:t>
            </a:r>
            <a:endParaRPr sz="2400">
              <a:solidFill>
                <a:schemeClr val="dk1"/>
              </a:solidFill>
            </a:endParaRPr>
          </a:p>
          <a:p>
            <a:pPr indent="-36957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2400">
                <a:solidFill>
                  <a:schemeClr val="dk1"/>
                </a:solidFill>
              </a:rPr>
              <a:t>Allow students to orally rehearse their ideas before they write them down.</a:t>
            </a:r>
            <a:endParaRPr sz="2400">
              <a:solidFill>
                <a:schemeClr val="dk1"/>
              </a:solidFill>
            </a:endParaRPr>
          </a:p>
          <a:p>
            <a:pPr indent="-36957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2400">
                <a:solidFill>
                  <a:schemeClr val="dk1"/>
                </a:solidFill>
              </a:rPr>
              <a:t>Provide digital organizers or speech-to-text tools for students who prefer typing or dictating.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I SCORE Writing Classroom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