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5f27df9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5f27df9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e5f27df95_1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e5f27df95_1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6e5f27df95_1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6e5f27df95_1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6e5f27df95_1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6e5f27df95_1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6e5f27df95_1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6e5f27df95_1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6e5f27df95_1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6e5f27df95_1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6e5f27df95_1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6e5f27df95_1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6e5f27df95_1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6e5f27df95_1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6e5f27df95_1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6e5f27df95_1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6e5f27df95_1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6e5f27df95_1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6e5f27df95_1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6e5f27df95_1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e5f27df95_1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e5f27df95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6e5f27df95_1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6e5f27df95_1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6e5f27df95_1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6e5f27df95_1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6e5f27df95_1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6e5f27df95_1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6e5f27df95_1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6e5f27df95_1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6e5f27df95_1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6e5f27df95_1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6e5f27df95_1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6e5f27df95_1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e5f27df95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e5f27df95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5f27df95_1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5f27df95_1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5f27df95_1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5f27df95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5f27df95_1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5f27df95_1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5f27df95_1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5f27df95_1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5f27df95_1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5f27df95_1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e5f27df95_1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e5f27df95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50" y="5009650"/>
            <a:ext cx="9144000" cy="1338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1" title="1.png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259600" y="91825"/>
            <a:ext cx="572698" cy="572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 title="2.png"/>
          <p:cNvPicPr preferRelativeResize="0"/>
          <p:nvPr/>
        </p:nvPicPr>
        <p:blipFill rotWithShape="1">
          <a:blip r:embed="rId2">
            <a:alphaModFix/>
          </a:blip>
          <a:srcRect b="43214" l="0" r="0" t="26759"/>
          <a:stretch/>
        </p:blipFill>
        <p:spPr>
          <a:xfrm>
            <a:off x="7666600" y="4546642"/>
            <a:ext cx="1034450" cy="31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/>
          <p:nvPr/>
        </p:nvSpPr>
        <p:spPr>
          <a:xfrm>
            <a:off x="0" y="0"/>
            <a:ext cx="4185000" cy="918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91825"/>
            <a:ext cx="4185000" cy="489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0" y="4960750"/>
            <a:ext cx="9144000" cy="489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Teaching TIQA</a:t>
            </a:r>
            <a:endParaRPr b="1" sz="4800"/>
          </a:p>
        </p:txBody>
      </p:sp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>
                <a:solidFill>
                  <a:schemeClr val="dk1"/>
                </a:solidFill>
              </a:rPr>
              <a:t>A Structured Approach to Paragraph Writing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382725"/>
            <a:ext cx="8520600" cy="7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Common Student Challenges</a:t>
            </a:r>
            <a:endParaRPr sz="3600"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Selecting irrelevant evidence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Summarizing instead of analyzing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Writing weak topic sentences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Making unclear connections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Not introducing evidence properly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1847975"/>
            <a:ext cx="8520600" cy="148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/>
              <a:t>Teaching TIQA: A Structured Approach to Paragraph Writing</a:t>
            </a:r>
            <a:endParaRPr b="1"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373825"/>
            <a:ext cx="85206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is TIQA?</a:t>
            </a:r>
            <a:endParaRPr sz="3600"/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95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b="1" lang="en" sz="2600">
                <a:solidFill>
                  <a:schemeClr val="dk1"/>
                </a:solidFill>
              </a:rPr>
              <a:t>T </a:t>
            </a:r>
            <a:r>
              <a:rPr lang="en" sz="2600">
                <a:solidFill>
                  <a:schemeClr val="dk1"/>
                </a:solidFill>
              </a:rPr>
              <a:t>- Topic Sentence</a:t>
            </a:r>
            <a:endParaRPr sz="2600">
              <a:solidFill>
                <a:schemeClr val="dk1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b="1" lang="en" sz="2600">
                <a:solidFill>
                  <a:schemeClr val="dk1"/>
                </a:solidFill>
              </a:rPr>
              <a:t>I </a:t>
            </a:r>
            <a:r>
              <a:rPr lang="en" sz="2600">
                <a:solidFill>
                  <a:schemeClr val="dk1"/>
                </a:solidFill>
              </a:rPr>
              <a:t>- Introduce Evidence</a:t>
            </a:r>
            <a:endParaRPr sz="2600">
              <a:solidFill>
                <a:schemeClr val="dk1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b="1" lang="en" sz="2600">
                <a:solidFill>
                  <a:schemeClr val="dk1"/>
                </a:solidFill>
              </a:rPr>
              <a:t>Q </a:t>
            </a:r>
            <a:r>
              <a:rPr lang="en" sz="2600">
                <a:solidFill>
                  <a:schemeClr val="dk1"/>
                </a:solidFill>
              </a:rPr>
              <a:t>- Quote/Evidence</a:t>
            </a:r>
            <a:endParaRPr sz="2600">
              <a:solidFill>
                <a:schemeClr val="dk1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b="1" lang="en" sz="2600">
                <a:solidFill>
                  <a:schemeClr val="dk1"/>
                </a:solidFill>
              </a:rPr>
              <a:t>A </a:t>
            </a:r>
            <a:r>
              <a:rPr lang="en" sz="2600">
                <a:solidFill>
                  <a:schemeClr val="dk1"/>
                </a:solidFill>
              </a:rPr>
              <a:t>- Analysis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</a:rPr>
              <a:t>A structured writing strategy for grades 6-12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600">
                <a:solidFill>
                  <a:schemeClr val="dk1"/>
                </a:solidFill>
              </a:rPr>
              <a:t>Supports informational writing, literary analysis, and constructed responses</a:t>
            </a:r>
            <a:endParaRPr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/>
          <p:nvPr>
            <p:ph type="title"/>
          </p:nvPr>
        </p:nvSpPr>
        <p:spPr>
          <a:xfrm>
            <a:off x="311700" y="382725"/>
            <a:ext cx="8520600" cy="7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Why TIQA Works</a:t>
            </a:r>
            <a:endParaRPr sz="3600"/>
          </a:p>
        </p:txBody>
      </p:sp>
      <p:sp>
        <p:nvSpPr>
          <p:cNvPr id="132" name="Google Shape;132;p25"/>
          <p:cNvSpPr txBox="1"/>
          <p:nvPr>
            <p:ph idx="1" type="body"/>
          </p:nvPr>
        </p:nvSpPr>
        <p:spPr>
          <a:xfrm>
            <a:off x="311700" y="1152475"/>
            <a:ext cx="8520600" cy="395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Breaks complex paragraph writing into manageable steps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Ensures evidence-based writing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Promotes critical thinking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Helps students organize thoughts systematically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Creates clear, coherent paragraphs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Supports academic writing across subjects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311700" y="364925"/>
            <a:ext cx="8520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1: Topic Sentence (T)</a:t>
            </a:r>
            <a:endParaRPr sz="3600"/>
          </a:p>
        </p:txBody>
      </p:sp>
      <p:sp>
        <p:nvSpPr>
          <p:cNvPr id="138" name="Google Shape;138;p26"/>
          <p:cNvSpPr txBox="1"/>
          <p:nvPr>
            <p:ph idx="1" type="body"/>
          </p:nvPr>
        </p:nvSpPr>
        <p:spPr>
          <a:xfrm>
            <a:off x="311700" y="1152475"/>
            <a:ext cx="8520600" cy="388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The main idea or claim of the paragraph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Must be clear and specific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Should be arguable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Sets up what the paragraph will prove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Example: "Climate change is causing more frequent and intense heat waves around the world."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373825"/>
            <a:ext cx="85206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2: Introduce Evidence (I)</a:t>
            </a:r>
            <a:endParaRPr sz="3600"/>
          </a:p>
        </p:txBody>
      </p:sp>
      <p:sp>
        <p:nvSpPr>
          <p:cNvPr id="144" name="Google Shape;144;p27"/>
          <p:cNvSpPr txBox="1"/>
          <p:nvPr>
            <p:ph idx="1" type="body"/>
          </p:nvPr>
        </p:nvSpPr>
        <p:spPr>
          <a:xfrm>
            <a:off x="311700" y="1152475"/>
            <a:ext cx="8520600" cy="37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Identifies the source of evidence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Provides context for the quote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Uses attribution phrases: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According to...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As stated in...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In the text...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The author explains...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/>
          <p:nvPr>
            <p:ph type="title"/>
          </p:nvPr>
        </p:nvSpPr>
        <p:spPr>
          <a:xfrm>
            <a:off x="311700" y="329325"/>
            <a:ext cx="8520600" cy="8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3: Quote/Evidence (Q)</a:t>
            </a:r>
            <a:endParaRPr sz="3600"/>
          </a:p>
        </p:txBody>
      </p:sp>
      <p:sp>
        <p:nvSpPr>
          <p:cNvPr id="150" name="Google Shape;150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Direct quote or paraphrase from the text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Must support the topic sentence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Should be relevant and powerful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proper citation format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Keep quotes concise and focused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/>
          <p:nvPr>
            <p:ph type="title"/>
          </p:nvPr>
        </p:nvSpPr>
        <p:spPr>
          <a:xfrm>
            <a:off x="311700" y="373825"/>
            <a:ext cx="8520600" cy="7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4: Analysis (A)</a:t>
            </a:r>
            <a:endParaRPr sz="3600"/>
          </a:p>
        </p:txBody>
      </p:sp>
      <p:sp>
        <p:nvSpPr>
          <p:cNvPr id="156" name="Google Shape;156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Explains how evidence supports topic sentence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Makes connections explicit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Goes beyond summary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Shows critical thinking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Links back to main idea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/>
          <p:nvPr>
            <p:ph type="title"/>
          </p:nvPr>
        </p:nvSpPr>
        <p:spPr>
          <a:xfrm>
            <a:off x="311700" y="356025"/>
            <a:ext cx="8520600" cy="75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Implementation Strategies</a:t>
            </a:r>
            <a:endParaRPr sz="3600"/>
          </a:p>
        </p:txBody>
      </p:sp>
      <p:sp>
        <p:nvSpPr>
          <p:cNvPr id="162" name="Google Shape;162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Color-code each TIQA component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graphic organizers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 sentence starters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Create anchor charts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Model think-alouds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Practice with familiar texts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/>
          <p:nvPr>
            <p:ph type="title"/>
          </p:nvPr>
        </p:nvSpPr>
        <p:spPr>
          <a:xfrm>
            <a:off x="311700" y="364925"/>
            <a:ext cx="8520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Scaffolding Techniques</a:t>
            </a:r>
            <a:endParaRPr sz="3600"/>
          </a:p>
        </p:txBody>
      </p:sp>
      <p:sp>
        <p:nvSpPr>
          <p:cNvPr id="168" name="Google Shape;168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Sentence frames for each component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Partner writing activities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Small group practice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Visual aids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Step-by-step checklists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Peer review guides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347125"/>
            <a:ext cx="8520600" cy="80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What is TIQA?</a:t>
            </a:r>
            <a:endParaRPr sz="3600"/>
          </a:p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T</a:t>
            </a:r>
            <a:r>
              <a:rPr lang="en" sz="2400">
                <a:solidFill>
                  <a:schemeClr val="dk1"/>
                </a:solidFill>
              </a:rPr>
              <a:t> - Topic Sentence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I</a:t>
            </a:r>
            <a:r>
              <a:rPr lang="en" sz="2400">
                <a:solidFill>
                  <a:schemeClr val="dk1"/>
                </a:solidFill>
              </a:rPr>
              <a:t> - Introduce Evidence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Q </a:t>
            </a:r>
            <a:r>
              <a:rPr lang="en" sz="2400">
                <a:solidFill>
                  <a:schemeClr val="dk1"/>
                </a:solidFill>
              </a:rPr>
              <a:t>- Quote/Evidence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b="1" lang="en" sz="2400">
                <a:solidFill>
                  <a:schemeClr val="dk1"/>
                </a:solidFill>
              </a:rPr>
              <a:t>A</a:t>
            </a:r>
            <a:r>
              <a:rPr lang="en" sz="2400">
                <a:solidFill>
                  <a:schemeClr val="dk1"/>
                </a:solidFill>
              </a:rPr>
              <a:t> - Analysis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A structured writing strategy for grades 6-12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Supports informational writing, literary analysis, and constructed responses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/>
          <p:nvPr>
            <p:ph type="title"/>
          </p:nvPr>
        </p:nvSpPr>
        <p:spPr>
          <a:xfrm>
            <a:off x="311700" y="391625"/>
            <a:ext cx="8520600" cy="76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Common Student Challenges</a:t>
            </a:r>
            <a:endParaRPr sz="3600"/>
          </a:p>
        </p:txBody>
      </p:sp>
      <p:sp>
        <p:nvSpPr>
          <p:cNvPr id="174" name="Google Shape;174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Selecting irrelevant evidence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Summarizing instead of analyzing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Writing weak topic sentences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Making unclear connections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Not introducing evidence properly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3"/>
          <p:cNvSpPr txBox="1"/>
          <p:nvPr>
            <p:ph type="title"/>
          </p:nvPr>
        </p:nvSpPr>
        <p:spPr>
          <a:xfrm>
            <a:off x="311700" y="382725"/>
            <a:ext cx="8520600" cy="7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Solutions and Interventions</a:t>
            </a:r>
            <a:endParaRPr sz="3600"/>
          </a:p>
        </p:txBody>
      </p:sp>
      <p:sp>
        <p:nvSpPr>
          <p:cNvPr id="180" name="Google Shape;180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Model analysis vs. summary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Practice evidence selection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guided practice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 feedback loops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Create student examples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peer review sessions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/>
          <p:nvPr>
            <p:ph type="title"/>
          </p:nvPr>
        </p:nvSpPr>
        <p:spPr>
          <a:xfrm>
            <a:off x="311700" y="356025"/>
            <a:ext cx="8520600" cy="7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Advanced TIQA: TIQATIQA</a:t>
            </a:r>
            <a:endParaRPr sz="3600"/>
          </a:p>
        </p:txBody>
      </p:sp>
      <p:sp>
        <p:nvSpPr>
          <p:cNvPr id="186" name="Google Shape;186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Adds a second introduction-evidence-analysis set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Includes transition as the second 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Deepens argument development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Supports complex writing tasks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Builds more sophisticated paragraphs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"/>
          <p:cNvSpPr txBox="1"/>
          <p:nvPr>
            <p:ph type="title"/>
          </p:nvPr>
        </p:nvSpPr>
        <p:spPr>
          <a:xfrm>
            <a:off x="311700" y="373825"/>
            <a:ext cx="8520600" cy="7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Assessment Strategies</a:t>
            </a:r>
            <a:endParaRPr sz="3600"/>
          </a:p>
        </p:txBody>
      </p:sp>
      <p:sp>
        <p:nvSpPr>
          <p:cNvPr id="192" name="Google Shape;192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TIQA paragraph checklist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Peer review forms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Self-assessment rubrics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Teacher feedback templates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Progress tracking tools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6"/>
          <p:cNvSpPr txBox="1"/>
          <p:nvPr>
            <p:ph type="title"/>
          </p:nvPr>
        </p:nvSpPr>
        <p:spPr>
          <a:xfrm>
            <a:off x="311700" y="391650"/>
            <a:ext cx="8520600" cy="76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Digital Integration</a:t>
            </a:r>
            <a:endParaRPr sz="3600"/>
          </a:p>
        </p:txBody>
      </p:sp>
      <p:sp>
        <p:nvSpPr>
          <p:cNvPr id="198" name="Google Shape;198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Online graphic organizers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Digital collaboration tools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Virtual writing workshops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Electronic feedback systems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Digital exemplar library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/>
          <p:nvPr>
            <p:ph type="title"/>
          </p:nvPr>
        </p:nvSpPr>
        <p:spPr>
          <a:xfrm>
            <a:off x="311700" y="370775"/>
            <a:ext cx="8520600" cy="78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Success Indicators</a:t>
            </a:r>
            <a:endParaRPr sz="3600"/>
          </a:p>
        </p:txBody>
      </p:sp>
      <p:sp>
        <p:nvSpPr>
          <p:cNvPr id="204" name="Google Shape;204;p37"/>
          <p:cNvSpPr txBox="1"/>
          <p:nvPr>
            <p:ph idx="1" type="body"/>
          </p:nvPr>
        </p:nvSpPr>
        <p:spPr>
          <a:xfrm>
            <a:off x="311700" y="1152475"/>
            <a:ext cx="8520600" cy="365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Clear paragraph structure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Evidence-based writing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Thoughtful analysis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Strong topic sentences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Proper evidence integration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Independent application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Transfer across subjects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356025"/>
            <a:ext cx="8520600" cy="7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Why TIQA Works</a:t>
            </a:r>
            <a:endParaRPr sz="3600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8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Breaks complex paragraph writing into manageable steps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Ensures evidence-based writing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Promotes critical thinking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Helps students organize thoughts systematically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Creates clear, coherent paragraphs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Supports academic writing across subjects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356050"/>
            <a:ext cx="8520600" cy="7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1: Topic Sentence (T)</a:t>
            </a:r>
            <a:endParaRPr sz="3600"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The main idea or claim of the paragraph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Must be clear and specific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Should be arguable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Sets up what the paragraph will prove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>
                <a:solidFill>
                  <a:schemeClr val="dk1"/>
                </a:solidFill>
              </a:rPr>
              <a:t>Example: "Climate change is causing more frequent and intense heat waves around the world."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293725"/>
            <a:ext cx="8520600" cy="90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2: Introduce Evidence (I)</a:t>
            </a:r>
            <a:endParaRPr sz="3600"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Identifies the source of evidence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Provides context for the quote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Uses attribution phrases:</a:t>
            </a:r>
            <a:endParaRPr sz="2800">
              <a:solidFill>
                <a:schemeClr val="dk1"/>
              </a:solidFill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</a:pPr>
            <a:r>
              <a:rPr lang="en" sz="2800">
                <a:solidFill>
                  <a:schemeClr val="dk1"/>
                </a:solidFill>
              </a:rPr>
              <a:t>According to...</a:t>
            </a:r>
            <a:endParaRPr sz="2800">
              <a:solidFill>
                <a:schemeClr val="dk1"/>
              </a:solidFill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</a:pPr>
            <a:r>
              <a:rPr lang="en" sz="2800">
                <a:solidFill>
                  <a:schemeClr val="dk1"/>
                </a:solidFill>
              </a:rPr>
              <a:t>As stated in...</a:t>
            </a:r>
            <a:endParaRPr sz="2800">
              <a:solidFill>
                <a:schemeClr val="dk1"/>
              </a:solidFill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</a:pPr>
            <a:r>
              <a:rPr lang="en" sz="2800">
                <a:solidFill>
                  <a:schemeClr val="dk1"/>
                </a:solidFill>
              </a:rPr>
              <a:t>In the text...</a:t>
            </a:r>
            <a:endParaRPr sz="2800">
              <a:solidFill>
                <a:schemeClr val="dk1"/>
              </a:solidFill>
            </a:endParaRPr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○"/>
            </a:pPr>
            <a:r>
              <a:rPr lang="en" sz="2800">
                <a:solidFill>
                  <a:schemeClr val="dk1"/>
                </a:solidFill>
              </a:rPr>
              <a:t>The author explains…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382725"/>
            <a:ext cx="8520600" cy="7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3: Quote/Evidence (Q)</a:t>
            </a:r>
            <a:endParaRPr sz="3600"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Direct quote or paraphrase from the text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Must support the topic sentence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Should be relevant and powerful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proper citation format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Keep quotes concise and focused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356025"/>
            <a:ext cx="8520600" cy="79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Step 4: Analysis (A)</a:t>
            </a:r>
            <a:endParaRPr sz="3600"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Explains how evidence supports topic sentence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Makes connections explicit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Goes beyond summary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Shows critical thinking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Links back to main idea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364925"/>
            <a:ext cx="8520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Implementation Strategies</a:t>
            </a:r>
            <a:endParaRPr sz="3600"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Color-code each TIQA component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graphic organizers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 sentence starters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Create anchor charts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Model think-alouds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Practice with familiar texts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373825"/>
            <a:ext cx="8520600" cy="77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Scaffolding Techniques</a:t>
            </a:r>
            <a:endParaRPr sz="3600"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Sentence frames for each component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Partner writing activities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Small group practice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Visual aids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Step-by-step checklists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Peer review guides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I SCORE Writing Classroom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