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24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3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68B8636D-CCAB-4ACF-B2A6-9C07C58CDDFF}">
  <a:tblStyle styleId="{68B8636D-CCAB-4ACF-B2A6-9C07C58CDDF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>
              <a:solidFill>
                <a:srgbClr val="808080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>
              <a:solidFill>
                <a:srgbClr val="808080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>
              <a:solidFill>
                <a:srgbClr val="808080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>
              <a:solidFill>
                <a:srgbClr val="808080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>
              <a:solidFill>
                <a:srgbClr val="808080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>
              <a:solidFill>
                <a:srgbClr val="808080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FAFAFA"/>
          </a:solidFill>
        </a:fill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  <a:tblStyle styleId="{BEA262F6-52E7-4637-A614-95B29326CB5E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slide" Target="slides/slide23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0" Type="http://schemas.openxmlformats.org/officeDocument/2006/relationships/slide" Target="slides/slide24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3771d27b811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3771d27b811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36e7ffe6206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36e7ffe6206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3771d27b811_0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3771d27b811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37b4c369c81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37b4c369c8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3771d27b811_0_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3771d27b811_0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6e7ffe6206_0_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36e7ffe6206_0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3771d27b811_0_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3771d27b811_0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3771d27b811_0_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3771d27b811_0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3771d27b811_0_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3771d27b811_0_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36e7ffe6206_0_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36e7ffe6206_0_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36e7ffe6206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36e7ffe620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3771d27b811_0_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3771d27b811_0_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771d27b811_0_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771d27b811_0_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36e87d3b23a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36e87d3b23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3771d27b811_0_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g3771d27b811_0_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3771d27b811_0_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Google Shape;206;g3771d27b811_0_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36e7ffe6206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36e7ffe6206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3771d27b811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3771d27b81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3771d27b811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3771d27b811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36e7ffe6206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36e7ffe6206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3771d27b811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3771d27b811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36e7ffe6206_0_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36e7ffe6206_0_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36e7ffe6206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36e7ffe6206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8" name="Google Shape;18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9" name="Google Shape;19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3" name="Google Shape;53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4" name="Google Shape;54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2" name="Google Shape;22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9" name="Google Shape;29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0" name="Google Shape;30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4" name="Google Shape;34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7" name="Google Shape;37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8" name="Google Shape;38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41" name="Google Shape;41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" name="Google Shape;44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5" name="Google Shape;45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6" name="Google Shape;46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50" name="Google Shape;50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8.xml"/><Relationship Id="rId10" Type="http://schemas.openxmlformats.org/officeDocument/2006/relationships/slideLayout" Target="../slideLayouts/slideLayout7.xml"/><Relationship Id="rId13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9.xml"/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hyperlink" Target="http://www.writingclassroom.org" TargetMode="External"/><Relationship Id="rId4" Type="http://schemas.openxmlformats.org/officeDocument/2006/relationships/slideLayout" Target="../slideLayouts/slideLayout1.xml"/><Relationship Id="rId9" Type="http://schemas.openxmlformats.org/officeDocument/2006/relationships/slideLayout" Target="../slideLayouts/slideLayout6.xml"/><Relationship Id="rId15" Type="http://schemas.openxmlformats.org/officeDocument/2006/relationships/theme" Target="../theme/theme2.xml"/><Relationship Id="rId14" Type="http://schemas.openxmlformats.org/officeDocument/2006/relationships/slideLayout" Target="../slideLayouts/slideLayout1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150" y="5009650"/>
            <a:ext cx="9144000" cy="133800"/>
          </a:xfrm>
          <a:prstGeom prst="rect">
            <a:avLst/>
          </a:prstGeom>
          <a:solidFill>
            <a:srgbClr val="65BBC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" name="Google Shape;7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0" name="Google Shape;10;p1" title="1.png"/>
          <p:cNvPicPr preferRelativeResize="0"/>
          <p:nvPr/>
        </p:nvPicPr>
        <p:blipFill>
          <a:blip r:embed="rId1">
            <a:alphaModFix/>
          </a:blip>
          <a:stretch>
            <a:fillRect/>
          </a:stretch>
        </p:blipFill>
        <p:spPr>
          <a:xfrm>
            <a:off x="8259600" y="91825"/>
            <a:ext cx="572698" cy="5726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1;p1" title="2.png"/>
          <p:cNvPicPr preferRelativeResize="0"/>
          <p:nvPr/>
        </p:nvPicPr>
        <p:blipFill rotWithShape="1">
          <a:blip r:embed="rId2">
            <a:alphaModFix/>
          </a:blip>
          <a:srcRect b="43214" l="0" r="0" t="26759"/>
          <a:stretch/>
        </p:blipFill>
        <p:spPr>
          <a:xfrm>
            <a:off x="7666600" y="4546642"/>
            <a:ext cx="1034450" cy="310605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2;p1"/>
          <p:cNvSpPr/>
          <p:nvPr/>
        </p:nvSpPr>
        <p:spPr>
          <a:xfrm>
            <a:off x="0" y="0"/>
            <a:ext cx="4185000" cy="91800"/>
          </a:xfrm>
          <a:prstGeom prst="rect">
            <a:avLst/>
          </a:prstGeom>
          <a:solidFill>
            <a:srgbClr val="F2A43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" name="Google Shape;13;p1"/>
          <p:cNvSpPr/>
          <p:nvPr/>
        </p:nvSpPr>
        <p:spPr>
          <a:xfrm>
            <a:off x="0" y="91825"/>
            <a:ext cx="4185000" cy="48900"/>
          </a:xfrm>
          <a:prstGeom prst="rect">
            <a:avLst/>
          </a:prstGeom>
          <a:solidFill>
            <a:srgbClr val="65BBC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" name="Google Shape;14;p1"/>
          <p:cNvSpPr/>
          <p:nvPr/>
        </p:nvSpPr>
        <p:spPr>
          <a:xfrm>
            <a:off x="0" y="4960750"/>
            <a:ext cx="9144000" cy="48900"/>
          </a:xfrm>
          <a:prstGeom prst="rect">
            <a:avLst/>
          </a:prstGeom>
          <a:solidFill>
            <a:srgbClr val="F2A43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" name="Google Shape;15;p1"/>
          <p:cNvSpPr txBox="1"/>
          <p:nvPr/>
        </p:nvSpPr>
        <p:spPr>
          <a:xfrm>
            <a:off x="67375" y="4641625"/>
            <a:ext cx="4185000" cy="43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u="sng">
                <a:solidFill>
                  <a:schemeClr val="hlink"/>
                </a:solidFill>
                <a:hlinkClick r:id="rId3"/>
              </a:rPr>
              <a:t>www.writingclassroom.org</a:t>
            </a:r>
            <a:r>
              <a:rPr lang="en" sz="1200">
                <a:solidFill>
                  <a:schemeClr val="dk2"/>
                </a:solidFill>
              </a:rPr>
              <a:t> </a:t>
            </a:r>
            <a:endParaRPr sz="1200">
              <a:solidFill>
                <a:schemeClr val="dk2"/>
              </a:solidFill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4"/>
    <p:sldLayoutId id="2147483649" r:id="rId5"/>
    <p:sldLayoutId id="2147483650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4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6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Revising with the </a:t>
            </a:r>
            <a:endParaRPr b="1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CDO Writing Strategy</a:t>
            </a:r>
            <a:endParaRPr b="1"/>
          </a:p>
        </p:txBody>
      </p:sp>
      <p:sp>
        <p:nvSpPr>
          <p:cNvPr id="62" name="Google Shape;62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200">
                <a:solidFill>
                  <a:schemeClr val="dk1"/>
                </a:solidFill>
              </a:rPr>
              <a:t>C</a:t>
            </a:r>
            <a:r>
              <a:rPr lang="en" sz="3200">
                <a:solidFill>
                  <a:schemeClr val="dk1"/>
                </a:solidFill>
              </a:rPr>
              <a:t>ompare, </a:t>
            </a:r>
            <a:r>
              <a:rPr b="1" lang="en" sz="3200">
                <a:solidFill>
                  <a:schemeClr val="dk1"/>
                </a:solidFill>
              </a:rPr>
              <a:t>D</a:t>
            </a:r>
            <a:r>
              <a:rPr lang="en" sz="3200">
                <a:solidFill>
                  <a:schemeClr val="dk1"/>
                </a:solidFill>
              </a:rPr>
              <a:t>iagnose, </a:t>
            </a:r>
            <a:r>
              <a:rPr b="1" lang="en" sz="3200">
                <a:solidFill>
                  <a:schemeClr val="dk1"/>
                </a:solidFill>
              </a:rPr>
              <a:t>O</a:t>
            </a:r>
            <a:r>
              <a:rPr lang="en" sz="3200">
                <a:solidFill>
                  <a:schemeClr val="dk1"/>
                </a:solidFill>
              </a:rPr>
              <a:t>perate</a:t>
            </a:r>
            <a:endParaRPr sz="3200">
              <a:solidFill>
                <a:schemeClr val="dk1"/>
              </a:solidFill>
            </a:endParaRPr>
          </a:p>
        </p:txBody>
      </p:sp>
      <p:pic>
        <p:nvPicPr>
          <p:cNvPr descr="Cartoon image of red pencil writing on paper." id="63" name="Google Shape;63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32325" y="3022350"/>
            <a:ext cx="1879350" cy="1879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3620"/>
              <a:t>CDO Evaluation Cards (Cont.)</a:t>
            </a:r>
            <a:endParaRPr sz="3620"/>
          </a:p>
        </p:txBody>
      </p:sp>
      <p:sp>
        <p:nvSpPr>
          <p:cNvPr id="120" name="Google Shape;120;p22"/>
          <p:cNvSpPr txBox="1"/>
          <p:nvPr>
            <p:ph idx="1" type="body"/>
          </p:nvPr>
        </p:nvSpPr>
        <p:spPr>
          <a:xfrm>
            <a:off x="311700" y="1143700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800">
                <a:solidFill>
                  <a:schemeClr val="dk1"/>
                </a:solidFill>
              </a:rPr>
              <a:t>Step 2: Diagnose</a:t>
            </a:r>
            <a:endParaRPr sz="2800">
              <a:solidFill>
                <a:schemeClr val="dk1"/>
              </a:solidFill>
            </a:endParaRPr>
          </a:p>
        </p:txBody>
      </p:sp>
      <p:sp>
        <p:nvSpPr>
          <p:cNvPr descr="“The reader may not understand this.”" id="121" name="Google Shape;121;p22"/>
          <p:cNvSpPr/>
          <p:nvPr/>
        </p:nvSpPr>
        <p:spPr>
          <a:xfrm>
            <a:off x="408250" y="1862250"/>
            <a:ext cx="2868600" cy="1224300"/>
          </a:xfrm>
          <a:prstGeom prst="rect">
            <a:avLst/>
          </a:prstGeom>
          <a:solidFill>
            <a:srgbClr val="D0E0E3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chemeClr val="dk1"/>
                </a:solidFill>
              </a:rPr>
              <a:t>“The reader may not understand this.”</a:t>
            </a:r>
            <a:endParaRPr sz="2800">
              <a:solidFill>
                <a:schemeClr val="dk1"/>
              </a:solidFill>
            </a:endParaRPr>
          </a:p>
        </p:txBody>
      </p:sp>
      <p:sp>
        <p:nvSpPr>
          <p:cNvPr descr="“The reader won’t be interested in this.”" id="122" name="Google Shape;122;p22"/>
          <p:cNvSpPr/>
          <p:nvPr/>
        </p:nvSpPr>
        <p:spPr>
          <a:xfrm>
            <a:off x="2009575" y="3169950"/>
            <a:ext cx="3259800" cy="1390200"/>
          </a:xfrm>
          <a:prstGeom prst="rect">
            <a:avLst/>
          </a:prstGeom>
          <a:solidFill>
            <a:schemeClr val="lt2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chemeClr val="dk1"/>
                </a:solidFill>
              </a:rPr>
              <a:t>“The reader won’t be interested in this.”</a:t>
            </a:r>
            <a:endParaRPr sz="2800">
              <a:solidFill>
                <a:schemeClr val="dk1"/>
              </a:solidFill>
            </a:endParaRPr>
          </a:p>
        </p:txBody>
      </p:sp>
      <p:sp>
        <p:nvSpPr>
          <p:cNvPr descr="“The reader won’t believe this.”" id="123" name="Google Shape;123;p22"/>
          <p:cNvSpPr/>
          <p:nvPr/>
        </p:nvSpPr>
        <p:spPr>
          <a:xfrm>
            <a:off x="3679700" y="1862250"/>
            <a:ext cx="2868600" cy="1224300"/>
          </a:xfrm>
          <a:prstGeom prst="rect">
            <a:avLst/>
          </a:prstGeom>
          <a:solidFill>
            <a:srgbClr val="D0E0E3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chemeClr val="dk1"/>
                </a:solidFill>
              </a:rPr>
              <a:t>“The reader won’t believe this.”</a:t>
            </a:r>
            <a:endParaRPr sz="2800">
              <a:solidFill>
                <a:schemeClr val="dk1"/>
              </a:solidFill>
            </a:endParaRPr>
          </a:p>
        </p:txBody>
      </p:sp>
      <p:sp>
        <p:nvSpPr>
          <p:cNvPr descr="“The reader will understand and believe this.”" id="124" name="Google Shape;124;p22"/>
          <p:cNvSpPr/>
          <p:nvPr/>
        </p:nvSpPr>
        <p:spPr>
          <a:xfrm>
            <a:off x="5611575" y="3169950"/>
            <a:ext cx="2905200" cy="1390200"/>
          </a:xfrm>
          <a:prstGeom prst="rect">
            <a:avLst/>
          </a:prstGeom>
          <a:solidFill>
            <a:schemeClr val="lt2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chemeClr val="dk1"/>
                </a:solidFill>
              </a:rPr>
              <a:t>“The reader will understand and believe this.”</a:t>
            </a:r>
            <a:endParaRPr sz="28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3"/>
          <p:cNvSpPr txBox="1"/>
          <p:nvPr>
            <p:ph idx="1" type="body"/>
          </p:nvPr>
        </p:nvSpPr>
        <p:spPr>
          <a:xfrm>
            <a:off x="311700" y="1352150"/>
            <a:ext cx="8520600" cy="305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/>
          </a:bodyPr>
          <a:lstStyle/>
          <a:p>
            <a:pPr indent="-393065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AutoNum type="arabicPeriod"/>
            </a:pPr>
            <a:r>
              <a:rPr b="1" lang="en" sz="2800">
                <a:solidFill>
                  <a:schemeClr val="dk1"/>
                </a:solidFill>
              </a:rPr>
              <a:t>Add Descriptive Detail</a:t>
            </a:r>
            <a:br>
              <a:rPr b="1" lang="en" sz="2800">
                <a:solidFill>
                  <a:schemeClr val="dk1"/>
                </a:solidFill>
              </a:rPr>
            </a:br>
            <a:r>
              <a:rPr lang="en" sz="2800">
                <a:solidFill>
                  <a:schemeClr val="dk1"/>
                </a:solidFill>
              </a:rPr>
              <a:t>Enhance your writing by including adjectives, adverbs, sensory language, or specific examples</a:t>
            </a:r>
            <a:br>
              <a:rPr lang="en" sz="2800">
                <a:solidFill>
                  <a:schemeClr val="dk1"/>
                </a:solidFill>
              </a:rPr>
            </a:br>
            <a:r>
              <a:rPr lang="en" sz="2800">
                <a:solidFill>
                  <a:schemeClr val="dk1"/>
                </a:solidFill>
              </a:rPr>
              <a:t> </a:t>
            </a:r>
            <a:endParaRPr sz="2800"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i="1" lang="en" sz="2800">
                <a:solidFill>
                  <a:schemeClr val="dk1"/>
                </a:solidFill>
              </a:rPr>
              <a:t>Example:</a:t>
            </a:r>
            <a:r>
              <a:rPr lang="en" sz="2800">
                <a:solidFill>
                  <a:schemeClr val="dk1"/>
                </a:solidFill>
              </a:rPr>
              <a:t> "The dog barked." → "The scruffy brown dog barked loudly at the passing mail truck."</a:t>
            </a:r>
            <a:endParaRPr sz="2800"/>
          </a:p>
        </p:txBody>
      </p:sp>
      <p:sp>
        <p:nvSpPr>
          <p:cNvPr id="130" name="Google Shape;130;p23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Step 3: Operate | How to fix sentences </a:t>
            </a:r>
            <a:endParaRPr sz="3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4"/>
          <p:cNvSpPr txBox="1"/>
          <p:nvPr>
            <p:ph type="title"/>
          </p:nvPr>
        </p:nvSpPr>
        <p:spPr>
          <a:xfrm>
            <a:off x="311700" y="445025"/>
            <a:ext cx="8520600" cy="127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3640"/>
              <a:t>Step 3: Operate | How to fix sentences </a:t>
            </a:r>
            <a:endParaRPr sz="2920"/>
          </a:p>
        </p:txBody>
      </p:sp>
      <p:sp>
        <p:nvSpPr>
          <p:cNvPr id="136" name="Google Shape;136;p24"/>
          <p:cNvSpPr txBox="1"/>
          <p:nvPr>
            <p:ph idx="1" type="body"/>
          </p:nvPr>
        </p:nvSpPr>
        <p:spPr>
          <a:xfrm>
            <a:off x="311700" y="1385950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AutoNum type="arabicPeriod" startAt="2"/>
            </a:pPr>
            <a:r>
              <a:rPr b="1" lang="en" sz="2800">
                <a:solidFill>
                  <a:schemeClr val="dk1"/>
                </a:solidFill>
              </a:rPr>
              <a:t>Delete Redundant or Off-Topic Words</a:t>
            </a:r>
            <a:br>
              <a:rPr b="1" lang="en" sz="2800">
                <a:solidFill>
                  <a:schemeClr val="dk1"/>
                </a:solidFill>
              </a:rPr>
            </a:br>
            <a:r>
              <a:rPr lang="en" sz="2800">
                <a:solidFill>
                  <a:schemeClr val="dk1"/>
                </a:solidFill>
              </a:rPr>
              <a:t>Remove unnecessary words that clutter or detract from the main idea</a:t>
            </a:r>
            <a:br>
              <a:rPr lang="en" sz="2800">
                <a:solidFill>
                  <a:schemeClr val="dk1"/>
                </a:solidFill>
              </a:rPr>
            </a:br>
            <a:endParaRPr sz="2800"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i="1" lang="en" sz="2800">
                <a:solidFill>
                  <a:schemeClr val="dk1"/>
                </a:solidFill>
              </a:rPr>
              <a:t>Example:</a:t>
            </a:r>
            <a:r>
              <a:rPr lang="en" sz="2800">
                <a:solidFill>
                  <a:schemeClr val="dk1"/>
                </a:solidFill>
              </a:rPr>
              <a:t> "I actually really, really enjoyed the awesome, fun game." → "I enjoyed the game."</a:t>
            </a:r>
            <a:endParaRPr sz="28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5"/>
          <p:cNvSpPr txBox="1"/>
          <p:nvPr>
            <p:ph type="title"/>
          </p:nvPr>
        </p:nvSpPr>
        <p:spPr>
          <a:xfrm>
            <a:off x="311700" y="445025"/>
            <a:ext cx="8520600" cy="123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7500"/>
              <a:buFont typeface="Arial"/>
              <a:buNone/>
            </a:pPr>
            <a:r>
              <a:rPr lang="en" sz="4000"/>
              <a:t>Step 3: Operate | How to fix sentences </a:t>
            </a:r>
            <a:endParaRPr sz="4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" name="Google Shape;142;p25"/>
          <p:cNvSpPr txBox="1"/>
          <p:nvPr>
            <p:ph idx="1" type="body"/>
          </p:nvPr>
        </p:nvSpPr>
        <p:spPr>
          <a:xfrm>
            <a:off x="311700" y="13788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AutoNum type="arabicPeriod" startAt="3"/>
            </a:pPr>
            <a:r>
              <a:rPr b="1" lang="en" sz="2800">
                <a:solidFill>
                  <a:schemeClr val="dk1"/>
                </a:solidFill>
              </a:rPr>
              <a:t>Reword for Clarity or Precision</a:t>
            </a:r>
            <a:br>
              <a:rPr b="1" lang="en" sz="2800">
                <a:solidFill>
                  <a:schemeClr val="dk1"/>
                </a:solidFill>
              </a:rPr>
            </a:br>
            <a:r>
              <a:rPr lang="en" sz="2800">
                <a:solidFill>
                  <a:schemeClr val="dk1"/>
                </a:solidFill>
              </a:rPr>
              <a:t>Replace vague or confusing language with more specific or appropriate vocabulary</a:t>
            </a:r>
            <a:br>
              <a:rPr lang="en" sz="2800">
                <a:solidFill>
                  <a:schemeClr val="dk1"/>
                </a:solidFill>
              </a:rPr>
            </a:br>
            <a:endParaRPr sz="2800"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2800">
                <a:solidFill>
                  <a:schemeClr val="dk1"/>
                </a:solidFill>
              </a:rPr>
              <a:t>Example:</a:t>
            </a:r>
            <a:r>
              <a:rPr lang="en" sz="2800">
                <a:solidFill>
                  <a:schemeClr val="dk1"/>
                </a:solidFill>
              </a:rPr>
              <a:t> "She did stuff at the event." → "She organized the community booths at the event."</a:t>
            </a:r>
            <a:br>
              <a:rPr lang="en" sz="2800">
                <a:solidFill>
                  <a:schemeClr val="dk1"/>
                </a:solidFill>
              </a:rPr>
            </a:br>
            <a:endParaRPr sz="2800">
              <a:solidFill>
                <a:schemeClr val="accent5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6"/>
          <p:cNvSpPr txBox="1"/>
          <p:nvPr>
            <p:ph type="title"/>
          </p:nvPr>
        </p:nvSpPr>
        <p:spPr>
          <a:xfrm>
            <a:off x="311700" y="445025"/>
            <a:ext cx="8520600" cy="132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Step 3: Operate | How to fix sentences</a:t>
            </a:r>
            <a:endParaRPr sz="3600"/>
          </a:p>
        </p:txBody>
      </p:sp>
      <p:sp>
        <p:nvSpPr>
          <p:cNvPr id="148" name="Google Shape;148;p26"/>
          <p:cNvSpPr txBox="1"/>
          <p:nvPr>
            <p:ph idx="1" type="body"/>
          </p:nvPr>
        </p:nvSpPr>
        <p:spPr>
          <a:xfrm>
            <a:off x="311700" y="129062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AutoNum type="arabicPeriod" startAt="4"/>
            </a:pPr>
            <a:r>
              <a:rPr b="1" lang="en" sz="2800">
                <a:solidFill>
                  <a:schemeClr val="dk1"/>
                </a:solidFill>
              </a:rPr>
              <a:t>Rearrange Sentence Structure</a:t>
            </a:r>
            <a:br>
              <a:rPr b="1" lang="en" sz="2800">
                <a:solidFill>
                  <a:schemeClr val="dk1"/>
                </a:solidFill>
              </a:rPr>
            </a:br>
            <a:r>
              <a:rPr lang="en" sz="2800">
                <a:solidFill>
                  <a:schemeClr val="dk1"/>
                </a:solidFill>
              </a:rPr>
              <a:t>Change the order of words or phrases to improve flow, coherence, or emphasis</a:t>
            </a:r>
            <a:br>
              <a:rPr lang="en" sz="2800">
                <a:solidFill>
                  <a:schemeClr val="dk1"/>
                </a:solidFill>
              </a:rPr>
            </a:br>
            <a:endParaRPr sz="2800"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2800">
                <a:solidFill>
                  <a:schemeClr val="dk1"/>
                </a:solidFill>
              </a:rPr>
              <a:t>Example:</a:t>
            </a:r>
            <a:r>
              <a:rPr lang="en" sz="2800">
                <a:solidFill>
                  <a:schemeClr val="dk1"/>
                </a:solidFill>
              </a:rPr>
              <a:t> "In the forest, a bear I saw." → "I saw a bear in the forest."</a:t>
            </a:r>
            <a:endParaRPr sz="28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7"/>
          <p:cNvSpPr txBox="1"/>
          <p:nvPr>
            <p:ph type="title"/>
          </p:nvPr>
        </p:nvSpPr>
        <p:spPr>
          <a:xfrm>
            <a:off x="311700" y="445025"/>
            <a:ext cx="8520600" cy="15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/>
              <a:t>Step 3: Operate | How to fix sentences</a:t>
            </a:r>
            <a:endParaRPr sz="40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" name="Google Shape;154;p27"/>
          <p:cNvSpPr txBox="1"/>
          <p:nvPr>
            <p:ph idx="1" type="body"/>
          </p:nvPr>
        </p:nvSpPr>
        <p:spPr>
          <a:xfrm>
            <a:off x="311700" y="1366650"/>
            <a:ext cx="8520600" cy="327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AutoNum type="arabicPeriod" startAt="5"/>
            </a:pPr>
            <a:r>
              <a:rPr b="1" lang="en" sz="2800">
                <a:solidFill>
                  <a:schemeClr val="dk1"/>
                </a:solidFill>
              </a:rPr>
              <a:t>Combine Sentences</a:t>
            </a:r>
            <a:br>
              <a:rPr b="1" lang="en" sz="2800">
                <a:solidFill>
                  <a:schemeClr val="dk1"/>
                </a:solidFill>
              </a:rPr>
            </a:br>
            <a:r>
              <a:rPr lang="en" sz="2800">
                <a:solidFill>
                  <a:schemeClr val="dk1"/>
                </a:solidFill>
              </a:rPr>
              <a:t>Merge short, choppy sentences into one sentence to improve fluency and reduce repetition.</a:t>
            </a:r>
            <a:br>
              <a:rPr lang="en" sz="2800">
                <a:solidFill>
                  <a:schemeClr val="dk1"/>
                </a:solidFill>
              </a:rPr>
            </a:br>
            <a:endParaRPr sz="2200"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i="1" lang="en" sz="2800">
                <a:solidFill>
                  <a:schemeClr val="dk1"/>
                </a:solidFill>
              </a:rPr>
              <a:t>Example:</a:t>
            </a:r>
            <a:r>
              <a:rPr lang="en" sz="2800">
                <a:solidFill>
                  <a:schemeClr val="dk1"/>
                </a:solidFill>
              </a:rPr>
              <a:t> "I went to the store. I bought apples." → "I went to the store and bought apples."</a:t>
            </a:r>
            <a:endParaRPr sz="28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ct val="27500"/>
              <a:buFont typeface="Arial"/>
              <a:buNone/>
            </a:pPr>
            <a:r>
              <a:rPr lang="en" sz="4000"/>
              <a:t>Step 3: Operate | How to fix sentences</a:t>
            </a:r>
            <a:endParaRPr/>
          </a:p>
        </p:txBody>
      </p:sp>
      <p:sp>
        <p:nvSpPr>
          <p:cNvPr id="160" name="Google Shape;160;p28"/>
          <p:cNvSpPr txBox="1"/>
          <p:nvPr>
            <p:ph idx="1" type="body"/>
          </p:nvPr>
        </p:nvSpPr>
        <p:spPr>
          <a:xfrm>
            <a:off x="311700" y="1304800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AutoNum type="arabicPeriod" startAt="6"/>
            </a:pPr>
            <a:r>
              <a:rPr b="1" lang="en" sz="2800">
                <a:solidFill>
                  <a:schemeClr val="dk1"/>
                </a:solidFill>
              </a:rPr>
              <a:t>Break Up a Run-On Sentence</a:t>
            </a:r>
            <a:br>
              <a:rPr b="1" lang="en" sz="2800">
                <a:solidFill>
                  <a:schemeClr val="dk1"/>
                </a:solidFill>
              </a:rPr>
            </a:br>
            <a:r>
              <a:rPr lang="en" sz="2800">
                <a:solidFill>
                  <a:schemeClr val="dk1"/>
                </a:solidFill>
              </a:rPr>
              <a:t>Divide a long, confusing sentence into two or more clear, complete sentences </a:t>
            </a:r>
            <a:endParaRPr sz="2800"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i="1" lang="en" sz="2800">
                <a:solidFill>
                  <a:schemeClr val="dk1"/>
                </a:solidFill>
              </a:rPr>
              <a:t>Example:</a:t>
            </a:r>
            <a:r>
              <a:rPr lang="en" sz="2800">
                <a:solidFill>
                  <a:schemeClr val="dk1"/>
                </a:solidFill>
              </a:rPr>
              <a:t> "We ran all the way to the park it was really far and I got tired." → "We ran all the way to the park. It was really far, and I got tired."</a:t>
            </a:r>
            <a:endParaRPr sz="28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ct val="27500"/>
              <a:buFont typeface="Arial"/>
              <a:buNone/>
            </a:pPr>
            <a:r>
              <a:rPr lang="en" sz="4000"/>
              <a:t>Step 3: Operate | How to fix sentences</a:t>
            </a:r>
            <a:endParaRPr/>
          </a:p>
        </p:txBody>
      </p:sp>
      <p:sp>
        <p:nvSpPr>
          <p:cNvPr id="166" name="Google Shape;166;p29"/>
          <p:cNvSpPr txBox="1"/>
          <p:nvPr>
            <p:ph idx="1" type="body"/>
          </p:nvPr>
        </p:nvSpPr>
        <p:spPr>
          <a:xfrm>
            <a:off x="311700" y="140172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AutoNum type="arabicPeriod" startAt="7"/>
            </a:pPr>
            <a:r>
              <a:rPr b="1" lang="en" sz="2800">
                <a:solidFill>
                  <a:schemeClr val="dk1"/>
                </a:solidFill>
              </a:rPr>
              <a:t>Add a Transition or Linking Phrase</a:t>
            </a:r>
            <a:br>
              <a:rPr b="1" lang="en" sz="2800">
                <a:solidFill>
                  <a:schemeClr val="dk1"/>
                </a:solidFill>
              </a:rPr>
            </a:br>
            <a:r>
              <a:rPr lang="en" sz="2800">
                <a:solidFill>
                  <a:schemeClr val="dk1"/>
                </a:solidFill>
              </a:rPr>
              <a:t>Improve coherence between ideas by inserting a word or phrase that signals relationships</a:t>
            </a:r>
            <a:br>
              <a:rPr lang="en" sz="2800">
                <a:solidFill>
                  <a:schemeClr val="dk1"/>
                </a:solidFill>
              </a:rPr>
            </a:br>
            <a:endParaRPr sz="2000"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i="1" lang="en" sz="2800">
                <a:solidFill>
                  <a:schemeClr val="dk1"/>
                </a:solidFill>
              </a:rPr>
              <a:t>Example:</a:t>
            </a:r>
            <a:r>
              <a:rPr lang="en" sz="2800">
                <a:solidFill>
                  <a:schemeClr val="dk1"/>
                </a:solidFill>
              </a:rPr>
              <a:t> "I didn’t study. I passed the test." → "Even though I didn’t study, I passed the test."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3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7500"/>
              <a:buFont typeface="Arial"/>
              <a:buNone/>
            </a:pPr>
            <a:r>
              <a:rPr lang="en" sz="4000"/>
              <a:t>Step 3: Operate | How to fix sentences</a:t>
            </a:r>
            <a:endParaRPr sz="4000"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72" name="Google Shape;172;p30"/>
          <p:cNvSpPr txBox="1"/>
          <p:nvPr>
            <p:ph idx="1" type="body"/>
          </p:nvPr>
        </p:nvSpPr>
        <p:spPr>
          <a:xfrm>
            <a:off x="311700" y="13462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AutoNum type="arabicPeriod" startAt="8"/>
            </a:pPr>
            <a:r>
              <a:rPr b="1" lang="en" sz="2800">
                <a:solidFill>
                  <a:schemeClr val="dk1"/>
                </a:solidFill>
              </a:rPr>
              <a:t>Change the Tone or Voice</a:t>
            </a:r>
            <a:br>
              <a:rPr b="1" lang="en" sz="2800">
                <a:solidFill>
                  <a:schemeClr val="dk1"/>
                </a:solidFill>
              </a:rPr>
            </a:br>
            <a:r>
              <a:rPr lang="en" sz="2800">
                <a:solidFill>
                  <a:schemeClr val="dk1"/>
                </a:solidFill>
              </a:rPr>
              <a:t>Modify the language to better suit the audience or purpose (e.g., more formal, more engaging)</a:t>
            </a:r>
            <a:br>
              <a:rPr lang="en" sz="2800">
                <a:solidFill>
                  <a:schemeClr val="dk1"/>
                </a:solidFill>
              </a:rPr>
            </a:br>
            <a:endParaRPr sz="2800"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i="1" lang="en" sz="2800">
                <a:solidFill>
                  <a:schemeClr val="dk1"/>
                </a:solidFill>
              </a:rPr>
              <a:t>Example:</a:t>
            </a:r>
            <a:r>
              <a:rPr lang="en" sz="2800">
                <a:solidFill>
                  <a:schemeClr val="dk1"/>
                </a:solidFill>
              </a:rPr>
              <a:t> "Whatever, I just did it." → "Despite my hesitation, I completed the task."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31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Now You Try! </a:t>
            </a:r>
            <a:endParaRPr sz="3600"/>
          </a:p>
        </p:txBody>
      </p:sp>
      <p:sp>
        <p:nvSpPr>
          <p:cNvPr id="178" name="Google Shape;178;p31"/>
          <p:cNvSpPr txBox="1"/>
          <p:nvPr>
            <p:ph idx="1" type="body"/>
          </p:nvPr>
        </p:nvSpPr>
        <p:spPr>
          <a:xfrm>
            <a:off x="311700" y="976625"/>
            <a:ext cx="8520600" cy="39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</a:rPr>
              <a:t>Class Practice Prompts | See Handout</a:t>
            </a:r>
            <a:endParaRPr sz="2400">
              <a:solidFill>
                <a:schemeClr val="dk1"/>
              </a:solidFill>
            </a:endParaRPr>
          </a:p>
          <a:p>
            <a:pPr indent="-3937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600"/>
              <a:buAutoNum type="arabicPeriod"/>
            </a:pPr>
            <a:r>
              <a:rPr b="1" lang="en" sz="2600">
                <a:solidFill>
                  <a:schemeClr val="dk1"/>
                </a:solidFill>
              </a:rPr>
              <a:t>Prompt: A Moment I’ll Never Forget</a:t>
            </a:r>
            <a:endParaRPr b="1" sz="2600">
              <a:solidFill>
                <a:schemeClr val="dk1"/>
              </a:solidFill>
            </a:endParaRPr>
          </a:p>
          <a:p>
            <a:pPr indent="-3937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Char char="●"/>
            </a:pPr>
            <a:r>
              <a:rPr lang="en" sz="2600">
                <a:solidFill>
                  <a:schemeClr val="dk1"/>
                </a:solidFill>
              </a:rPr>
              <a:t>Think about a moment in your life that stands out, whether it was joyful, embarrassing, exciting, or scary. Describe what happened. Who was there? why did it stick with you?</a:t>
            </a:r>
            <a:endParaRPr sz="2600">
              <a:solidFill>
                <a:schemeClr val="dk1"/>
              </a:solidFill>
            </a:endParaRPr>
          </a:p>
          <a:p>
            <a:pPr indent="-3937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Char char="○"/>
            </a:pPr>
            <a:r>
              <a:rPr i="1" lang="en" sz="2600">
                <a:solidFill>
                  <a:schemeClr val="dk1"/>
                </a:solidFill>
              </a:rPr>
              <a:t>Great for: Revising emotional tone, adding descriptive details, clarifying events</a:t>
            </a:r>
            <a:endParaRPr i="1" sz="2600">
              <a:solidFill>
                <a:schemeClr val="dk1"/>
              </a:solidFill>
            </a:endParaRPr>
          </a:p>
          <a:p>
            <a:pPr indent="0" lvl="0" marL="457200" rtl="0" algn="l">
              <a:lnSpc>
                <a:spcPct val="115000"/>
              </a:lnSpc>
              <a:spcBef>
                <a:spcPts val="200"/>
              </a:spcBef>
              <a:spcAft>
                <a:spcPts val="1200"/>
              </a:spcAft>
              <a:buNone/>
            </a:pPr>
            <a:r>
              <a:t/>
            </a:r>
            <a:endParaRPr sz="15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What is the purpose of revising?</a:t>
            </a:r>
            <a:endParaRPr sz="3600"/>
          </a:p>
        </p:txBody>
      </p:sp>
      <p:sp>
        <p:nvSpPr>
          <p:cNvPr id="69" name="Google Shape;69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06400" lvl="1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○"/>
            </a:pPr>
            <a:r>
              <a:rPr lang="en" sz="2800">
                <a:solidFill>
                  <a:schemeClr val="dk1"/>
                </a:solidFill>
              </a:rPr>
              <a:t>Evaluate your own writing, focusing on clarity, coherence, structure, and audience alignment</a:t>
            </a:r>
            <a:endParaRPr sz="2800">
              <a:solidFill>
                <a:schemeClr val="dk1"/>
              </a:solidFill>
            </a:endParaRPr>
          </a:p>
          <a:p>
            <a:pPr indent="-406400" lvl="1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○"/>
            </a:pPr>
            <a:r>
              <a:rPr lang="en" sz="2800">
                <a:solidFill>
                  <a:schemeClr val="dk1"/>
                </a:solidFill>
              </a:rPr>
              <a:t>Gain metacognitive awareness by articulating intended meaning versus expressed text</a:t>
            </a:r>
            <a:endParaRPr sz="2800">
              <a:solidFill>
                <a:schemeClr val="dk1"/>
              </a:solidFill>
            </a:endParaRPr>
          </a:p>
          <a:p>
            <a:pPr indent="-406400" lvl="1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○"/>
            </a:pPr>
            <a:r>
              <a:rPr lang="en" sz="2800">
                <a:solidFill>
                  <a:schemeClr val="dk1"/>
                </a:solidFill>
              </a:rPr>
              <a:t>Empower self-regulation during revision through structured decision-making</a:t>
            </a:r>
            <a:endParaRPr sz="28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32"/>
          <p:cNvSpPr txBox="1"/>
          <p:nvPr>
            <p:ph type="title"/>
          </p:nvPr>
        </p:nvSpPr>
        <p:spPr>
          <a:xfrm>
            <a:off x="311700" y="445025"/>
            <a:ext cx="8520600" cy="65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600"/>
              <a:t>Now You Try! </a:t>
            </a:r>
            <a:endParaRPr sz="3600"/>
          </a:p>
        </p:txBody>
      </p:sp>
      <p:sp>
        <p:nvSpPr>
          <p:cNvPr id="184" name="Google Shape;184;p32"/>
          <p:cNvSpPr txBox="1"/>
          <p:nvPr>
            <p:ph idx="1" type="body"/>
          </p:nvPr>
        </p:nvSpPr>
        <p:spPr>
          <a:xfrm>
            <a:off x="311700" y="1035250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</a:rPr>
              <a:t>Class Practice Prompts | See Handout</a:t>
            </a:r>
            <a:endParaRPr sz="2800">
              <a:solidFill>
                <a:schemeClr val="dk1"/>
              </a:solidFill>
            </a:endParaRPr>
          </a:p>
          <a:p>
            <a:pPr indent="-406400" lvl="0" marL="4572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800"/>
              <a:buAutoNum type="arabicPeriod" startAt="2"/>
            </a:pPr>
            <a:r>
              <a:rPr b="1" lang="en" sz="2800">
                <a:solidFill>
                  <a:schemeClr val="dk1"/>
                </a:solidFill>
              </a:rPr>
              <a:t>Prompt: </a:t>
            </a:r>
            <a:r>
              <a:rPr b="1" lang="en" sz="2800">
                <a:solidFill>
                  <a:schemeClr val="dk1"/>
                </a:solidFill>
              </a:rPr>
              <a:t>If I Were in Charge of the School for a Day</a:t>
            </a:r>
            <a:endParaRPr b="1" sz="2800">
              <a:solidFill>
                <a:schemeClr val="dk1"/>
              </a:solidFill>
            </a:endParaRPr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●"/>
            </a:pPr>
            <a:r>
              <a:rPr lang="en" sz="2800">
                <a:solidFill>
                  <a:schemeClr val="dk1"/>
                </a:solidFill>
              </a:rPr>
              <a:t>What would you change, and why? Describe your schedule, rules, and activities.</a:t>
            </a:r>
            <a:endParaRPr sz="2800">
              <a:solidFill>
                <a:schemeClr val="dk1"/>
              </a:solidFill>
            </a:endParaRPr>
          </a:p>
          <a:p>
            <a:pPr indent="-4064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○"/>
            </a:pPr>
            <a:r>
              <a:rPr i="1" lang="en" sz="2800">
                <a:solidFill>
                  <a:schemeClr val="dk1"/>
                </a:solidFill>
              </a:rPr>
              <a:t>Great for: Rewording vague ideas, organizing sequences, and strengthening voice.</a:t>
            </a:r>
            <a:endParaRPr i="1" sz="280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33"/>
          <p:cNvSpPr txBox="1"/>
          <p:nvPr>
            <p:ph type="title"/>
          </p:nvPr>
        </p:nvSpPr>
        <p:spPr>
          <a:xfrm>
            <a:off x="311700" y="445025"/>
            <a:ext cx="8520600" cy="78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600"/>
              <a:t>Now You Try! (Part 3)</a:t>
            </a:r>
            <a:endParaRPr sz="3600"/>
          </a:p>
        </p:txBody>
      </p:sp>
      <p:sp>
        <p:nvSpPr>
          <p:cNvPr id="190" name="Google Shape;190;p33"/>
          <p:cNvSpPr txBox="1"/>
          <p:nvPr>
            <p:ph idx="1" type="body"/>
          </p:nvPr>
        </p:nvSpPr>
        <p:spPr>
          <a:xfrm>
            <a:off x="311700" y="1035225"/>
            <a:ext cx="8520600" cy="371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</a:rPr>
              <a:t>Class Practice Prompts | See Handout</a:t>
            </a:r>
            <a:endParaRPr sz="2800">
              <a:solidFill>
                <a:schemeClr val="dk1"/>
              </a:solidFill>
            </a:endParaRPr>
          </a:p>
          <a:p>
            <a:pPr indent="-406400" lvl="0" marL="4572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800"/>
              <a:buAutoNum type="arabicPeriod" startAt="3"/>
            </a:pPr>
            <a:r>
              <a:rPr b="1" lang="en" sz="2800">
                <a:solidFill>
                  <a:schemeClr val="dk1"/>
                </a:solidFill>
              </a:rPr>
              <a:t>Prompt: </a:t>
            </a:r>
            <a:r>
              <a:rPr b="1" lang="en" sz="2800">
                <a:solidFill>
                  <a:schemeClr val="dk1"/>
                </a:solidFill>
              </a:rPr>
              <a:t>The Day Everything Went Wrong</a:t>
            </a:r>
            <a:endParaRPr b="1" sz="2800">
              <a:solidFill>
                <a:schemeClr val="dk1"/>
              </a:solidFill>
            </a:endParaRPr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●"/>
            </a:pPr>
            <a:r>
              <a:rPr lang="en" sz="2800">
                <a:solidFill>
                  <a:schemeClr val="dk1"/>
                </a:solidFill>
              </a:rPr>
              <a:t>Write a true or fictional story about a day when nothing seemed to go as planned. How did you respond?</a:t>
            </a:r>
            <a:endParaRPr sz="2800">
              <a:solidFill>
                <a:schemeClr val="dk1"/>
              </a:solidFill>
            </a:endParaRPr>
          </a:p>
          <a:p>
            <a:pPr indent="-4064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○"/>
            </a:pPr>
            <a:r>
              <a:rPr i="1" lang="en" sz="2800">
                <a:solidFill>
                  <a:schemeClr val="dk1"/>
                </a:solidFill>
              </a:rPr>
              <a:t>Great for: Adding transitions, combining sentences, and using sensory language.</a:t>
            </a:r>
            <a:endParaRPr i="1" sz="280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34"/>
          <p:cNvSpPr txBox="1"/>
          <p:nvPr>
            <p:ph type="title"/>
          </p:nvPr>
        </p:nvSpPr>
        <p:spPr>
          <a:xfrm>
            <a:off x="311700" y="445025"/>
            <a:ext cx="8520600" cy="111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3280"/>
              <a:t>Graphic Organizers to Support the Revision Process </a:t>
            </a:r>
            <a:endParaRPr sz="3280"/>
          </a:p>
        </p:txBody>
      </p:sp>
      <p:pic>
        <p:nvPicPr>
          <p:cNvPr descr="CDO Writing Strategy Graphic Organizer table set-up. The row of column headers shows the following columns: Original sentence, evaluation card (diagnose), chosen tactic, and revised sentence. " id="196" name="Google Shape;196;p34" title="Screenshot 2025-07-10 at 2.39.02 PM.png"/>
          <p:cNvPicPr preferRelativeResize="0"/>
          <p:nvPr/>
        </p:nvPicPr>
        <p:blipFill rotWithShape="1">
          <a:blip r:embed="rId3">
            <a:alphaModFix/>
          </a:blip>
          <a:srcRect b="22001" l="0" r="0" t="6143"/>
          <a:stretch/>
        </p:blipFill>
        <p:spPr>
          <a:xfrm>
            <a:off x="136800" y="1992500"/>
            <a:ext cx="8870401" cy="1954375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35"/>
          <p:cNvSpPr txBox="1"/>
          <p:nvPr>
            <p:ph type="title"/>
          </p:nvPr>
        </p:nvSpPr>
        <p:spPr>
          <a:xfrm>
            <a:off x="311700" y="445025"/>
            <a:ext cx="8520600" cy="119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en" sz="3600"/>
              <a:t>Graphic Organizers to Support the Revision Process </a:t>
            </a:r>
            <a:endParaRPr sz="3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CDO Writing Strategy Revision Checklist. First, compare (checkmark spot for &quot;I read my sentence and matched it to my thinking&quot;. Next line, diagnose. Check mark space for I selected a card reflecting the core issue. Next line, operate. Check mark space for I chose an action (rewrite, add, delete, change). Check mark space for I revised the sentence. Check mark space for I reread to confirm clarity and alignment. " id="202" name="Google Shape;202;p35" title="Screenshot 2025-07-10 at 2.39.57 PM.png"/>
          <p:cNvPicPr preferRelativeResize="0"/>
          <p:nvPr/>
        </p:nvPicPr>
        <p:blipFill rotWithShape="1">
          <a:blip r:embed="rId3">
            <a:alphaModFix/>
          </a:blip>
          <a:srcRect b="0" l="0" r="25334" t="28202"/>
          <a:stretch/>
        </p:blipFill>
        <p:spPr>
          <a:xfrm rot="4">
            <a:off x="1575350" y="2513128"/>
            <a:ext cx="5311949" cy="2146794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203" name="Google Shape;203;p35"/>
          <p:cNvSpPr txBox="1"/>
          <p:nvPr>
            <p:ph idx="1" type="body"/>
          </p:nvPr>
        </p:nvSpPr>
        <p:spPr>
          <a:xfrm>
            <a:off x="-552875" y="1728475"/>
            <a:ext cx="8520600" cy="371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>
                <a:solidFill>
                  <a:schemeClr val="dk1"/>
                </a:solidFill>
              </a:rPr>
              <a:t>CDO Writing Strategy Checklist Document</a:t>
            </a:r>
            <a:endParaRPr i="1" sz="330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36"/>
          <p:cNvSpPr txBox="1"/>
          <p:nvPr>
            <p:ph type="title"/>
          </p:nvPr>
        </p:nvSpPr>
        <p:spPr>
          <a:xfrm>
            <a:off x="311700" y="445025"/>
            <a:ext cx="8520600" cy="121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7500"/>
              <a:buFont typeface="Arial"/>
              <a:buNone/>
            </a:pPr>
            <a:r>
              <a:rPr lang="en" sz="4000"/>
              <a:t>Graphic Organizers to Support the Revision Process</a:t>
            </a:r>
            <a:endParaRPr sz="4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Screenshot of the CDO writing strategy peer review form. Form asks for the names of participants A and B. There is a 7 row, 3 column table. Column 1 lists the steps (read aloud, compare aloud, diagnose together, discuss tactic, revise, and confirm). Column 2 lists directions (partner A reads a sentence. What did you intent? Partner B selects an evaluation card. Choose from rewrite, add, delete, or change. Partner A makes the edit. Return to the checklist to ensure alignment). Column 3 includes empty squares to check off once complete. " id="209" name="Google Shape;209;p36" title="Screenshot 2025-07-10 at 2.40.14 P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43038" y="1664825"/>
            <a:ext cx="5457926" cy="32403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5"/>
          <p:cNvSpPr txBox="1"/>
          <p:nvPr>
            <p:ph type="title"/>
          </p:nvPr>
        </p:nvSpPr>
        <p:spPr>
          <a:xfrm>
            <a:off x="311700" y="445025"/>
            <a:ext cx="8520600" cy="68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3640"/>
              <a:t>What is CDO? </a:t>
            </a:r>
            <a:endParaRPr sz="3640"/>
          </a:p>
        </p:txBody>
      </p:sp>
      <p:sp>
        <p:nvSpPr>
          <p:cNvPr id="75" name="Google Shape;75;p15"/>
          <p:cNvSpPr txBox="1"/>
          <p:nvPr>
            <p:ph idx="4294967295" type="subTitle"/>
          </p:nvPr>
        </p:nvSpPr>
        <p:spPr>
          <a:xfrm>
            <a:off x="311700" y="1345925"/>
            <a:ext cx="8520600" cy="369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chemeClr val="dk1"/>
                </a:solidFill>
              </a:rPr>
              <a:t>CDO Stands For: </a:t>
            </a:r>
            <a:r>
              <a:rPr b="1" lang="en" sz="2800">
                <a:solidFill>
                  <a:schemeClr val="dk1"/>
                </a:solidFill>
              </a:rPr>
              <a:t>Compare</a:t>
            </a:r>
            <a:r>
              <a:rPr lang="en" sz="2800">
                <a:solidFill>
                  <a:schemeClr val="dk1"/>
                </a:solidFill>
              </a:rPr>
              <a:t>, Diagnose, Operate</a:t>
            </a:r>
            <a:endParaRPr sz="2800">
              <a:solidFill>
                <a:schemeClr val="dk1"/>
              </a:solidFill>
            </a:endParaRPr>
          </a:p>
          <a:p>
            <a:pPr indent="-406400" lvl="1" marL="40005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800"/>
              <a:buChar char="○"/>
            </a:pPr>
            <a:r>
              <a:rPr b="1" lang="en" sz="2800">
                <a:solidFill>
                  <a:schemeClr val="dk1"/>
                </a:solidFill>
              </a:rPr>
              <a:t>Compare:</a:t>
            </a:r>
            <a:r>
              <a:rPr lang="en" sz="2800">
                <a:solidFill>
                  <a:schemeClr val="dk1"/>
                </a:solidFill>
              </a:rPr>
              <a:t> Students read their writing sentence by sentence, comparing what they intended to express with the actual text</a:t>
            </a:r>
            <a:endParaRPr sz="28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6"/>
          <p:cNvSpPr txBox="1"/>
          <p:nvPr>
            <p:ph type="title"/>
          </p:nvPr>
        </p:nvSpPr>
        <p:spPr>
          <a:xfrm>
            <a:off x="311700" y="445025"/>
            <a:ext cx="8520600" cy="65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600"/>
              <a:t>What is CDO? (Part 2)</a:t>
            </a:r>
            <a:endParaRPr sz="3600"/>
          </a:p>
        </p:txBody>
      </p:sp>
      <p:sp>
        <p:nvSpPr>
          <p:cNvPr id="81" name="Google Shape;81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800">
                <a:solidFill>
                  <a:schemeClr val="dk1"/>
                </a:solidFill>
              </a:rPr>
              <a:t>Compare, </a:t>
            </a:r>
            <a:r>
              <a:rPr b="1" lang="en" sz="2800">
                <a:solidFill>
                  <a:schemeClr val="dk1"/>
                </a:solidFill>
              </a:rPr>
              <a:t>Diagnose</a:t>
            </a:r>
            <a:r>
              <a:rPr lang="en" sz="2800">
                <a:solidFill>
                  <a:schemeClr val="dk1"/>
                </a:solidFill>
              </a:rPr>
              <a:t>, Operate</a:t>
            </a:r>
            <a:endParaRPr sz="2800">
              <a:solidFill>
                <a:schemeClr val="dk1"/>
              </a:solidFill>
            </a:endParaRPr>
          </a:p>
          <a:p>
            <a:pPr indent="-406400" lvl="1" marL="40005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800"/>
              <a:buChar char="○"/>
            </a:pPr>
            <a:r>
              <a:rPr b="1" lang="en" sz="2800">
                <a:solidFill>
                  <a:schemeClr val="dk1"/>
                </a:solidFill>
              </a:rPr>
              <a:t>Diagnose:</a:t>
            </a:r>
            <a:r>
              <a:rPr lang="en" sz="2800">
                <a:solidFill>
                  <a:schemeClr val="dk1"/>
                </a:solidFill>
              </a:rPr>
              <a:t> They pinpoint issues, such as unclear meaning, awkward phrasing, mis-sequencing, weak development, or drift from the main idea. They are guided by evaluation cards for clarity, audience, and purpose</a:t>
            </a:r>
            <a:endParaRPr sz="28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7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en" sz="3640"/>
              <a:t>What is CDO? (Part 3)</a:t>
            </a:r>
            <a:endParaRPr sz="2920"/>
          </a:p>
        </p:txBody>
      </p:sp>
      <p:sp>
        <p:nvSpPr>
          <p:cNvPr id="87" name="Google Shape;87;p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chemeClr val="dk1"/>
                </a:solidFill>
              </a:rPr>
              <a:t>Compare, Diagnose, </a:t>
            </a:r>
            <a:r>
              <a:rPr b="1" lang="en" sz="2800">
                <a:solidFill>
                  <a:schemeClr val="dk1"/>
                </a:solidFill>
              </a:rPr>
              <a:t>Operate</a:t>
            </a:r>
            <a:endParaRPr b="1" sz="2800">
              <a:solidFill>
                <a:schemeClr val="dk1"/>
              </a:solidFill>
            </a:endParaRPr>
          </a:p>
          <a:p>
            <a:pPr indent="-406400" lvl="1" marL="40005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800"/>
              <a:buChar char="○"/>
            </a:pPr>
            <a:r>
              <a:rPr b="1" lang="en" sz="2800">
                <a:solidFill>
                  <a:schemeClr val="dk1"/>
                </a:solidFill>
              </a:rPr>
              <a:t>Operate:</a:t>
            </a:r>
            <a:r>
              <a:rPr lang="en" sz="2800">
                <a:solidFill>
                  <a:schemeClr val="dk1"/>
                </a:solidFill>
              </a:rPr>
              <a:t> Students choose and apply revision tactics (e.g., adding detail, deleting extraneous content, rewording, or reorganizing text) to edit and improve their writing</a:t>
            </a:r>
            <a:endParaRPr sz="28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8"/>
          <p:cNvSpPr txBox="1"/>
          <p:nvPr>
            <p:ph type="title"/>
          </p:nvPr>
        </p:nvSpPr>
        <p:spPr>
          <a:xfrm>
            <a:off x="311700" y="445025"/>
            <a:ext cx="8520600" cy="72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Steps for CDO Strategy (Part 1)</a:t>
            </a:r>
            <a:endParaRPr sz="3600"/>
          </a:p>
        </p:txBody>
      </p:sp>
      <p:graphicFrame>
        <p:nvGraphicFramePr>
          <p:cNvPr descr="&#10;Step 1: Compare&#10;Read one sentence. Think: &quot;Is this what I meant to say?&quot;&#10;Does this match my idea?&#10;Step 2: Diagnose&#10;Identify issues: ambiguity, missing context, shaky structure, drift from main idea&#10;What doesn’t sound clear or effective?&#10;" id="93" name="Google Shape;93;p18"/>
          <p:cNvGraphicFramePr/>
          <p:nvPr/>
        </p:nvGraphicFramePr>
        <p:xfrm>
          <a:off x="288063" y="13672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{68B8636D-CCAB-4ACF-B2A6-9C07C58CDDFF}</a:tableStyleId>
              </a:tblPr>
              <a:tblGrid>
                <a:gridCol w="1994550"/>
                <a:gridCol w="4116175"/>
                <a:gridCol w="2457150"/>
              </a:tblGrid>
              <a:tr h="3527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2400"/>
                        <a:t>Step</a:t>
                      </a:r>
                      <a:endParaRPr b="1" sz="2400"/>
                    </a:p>
                  </a:txBody>
                  <a:tcPr marT="76200" marB="63500" marR="76200" marL="114300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2400"/>
                        <a:t>Action</a:t>
                      </a:r>
                      <a:endParaRPr b="1" sz="2400"/>
                    </a:p>
                  </a:txBody>
                  <a:tcPr marT="76200" marB="63500" marR="76200" marL="114300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2400"/>
                        <a:t>Guiding Question</a:t>
                      </a:r>
                      <a:endParaRPr b="1" sz="2400"/>
                    </a:p>
                  </a:txBody>
                  <a:tcPr marT="76200" marB="63500" marR="76200" marL="114300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5F5F5"/>
                    </a:solidFill>
                  </a:tcPr>
                </a:tc>
              </a:tr>
              <a:tr h="608875">
                <a:tc>
                  <a:txBody>
                    <a:bodyPr/>
                    <a:lstStyle/>
                    <a:p>
                      <a:pPr indent="-3683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200"/>
                        <a:buAutoNum type="arabicPeriod"/>
                      </a:pPr>
                      <a:r>
                        <a:rPr lang="en" sz="2400">
                          <a:solidFill>
                            <a:schemeClr val="dk1"/>
                          </a:solidFill>
                        </a:rPr>
                        <a:t>Compare</a:t>
                      </a:r>
                      <a:endParaRPr sz="2400">
                        <a:solidFill>
                          <a:schemeClr val="dk1"/>
                        </a:solidFill>
                      </a:endParaRPr>
                    </a:p>
                  </a:txBody>
                  <a:tcPr marT="76200" marB="63500" marR="76200" marL="114300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200">
                          <a:solidFill>
                            <a:schemeClr val="dk1"/>
                          </a:solidFill>
                        </a:rPr>
                        <a:t>Read one sentence. Think: "Is this what I meant to say?"</a:t>
                      </a:r>
                      <a:endParaRPr sz="2200">
                        <a:solidFill>
                          <a:schemeClr val="dk1"/>
                        </a:solidFill>
                      </a:endParaRPr>
                    </a:p>
                  </a:txBody>
                  <a:tcPr marT="76200" marB="63500" marR="76200" marL="114300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chemeClr val="dk1"/>
                          </a:solidFill>
                        </a:rPr>
                        <a:t>Does this match my idea?</a:t>
                      </a:r>
                      <a:endParaRPr sz="2400">
                        <a:solidFill>
                          <a:schemeClr val="dk1"/>
                        </a:solidFill>
                      </a:endParaRPr>
                    </a:p>
                  </a:txBody>
                  <a:tcPr marT="76200" marB="63500" marR="76200" marL="114300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39500">
                <a:tc>
                  <a:txBody>
                    <a:bodyPr/>
                    <a:lstStyle/>
                    <a:p>
                      <a:pPr indent="-3683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200"/>
                        <a:buAutoNum type="arabicPeriod" startAt="2"/>
                      </a:pPr>
                      <a:r>
                        <a:rPr lang="en" sz="2400">
                          <a:solidFill>
                            <a:schemeClr val="dk1"/>
                          </a:solidFill>
                        </a:rPr>
                        <a:t>Diagnose</a:t>
                      </a:r>
                      <a:endParaRPr sz="2400">
                        <a:solidFill>
                          <a:schemeClr val="dk1"/>
                        </a:solidFill>
                      </a:endParaRPr>
                    </a:p>
                  </a:txBody>
                  <a:tcPr marT="76200" marB="63500" marR="76200" marL="114300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chemeClr val="dk1"/>
                          </a:solidFill>
                        </a:rPr>
                        <a:t>Identify issues: ambiguity, missing context, shaky structure, drift from main idea</a:t>
                      </a:r>
                      <a:endParaRPr sz="2400">
                        <a:solidFill>
                          <a:schemeClr val="dk1"/>
                        </a:solidFill>
                      </a:endParaRPr>
                    </a:p>
                  </a:txBody>
                  <a:tcPr marT="76200" marB="63500" marR="76200" marL="114300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chemeClr val="dk1"/>
                          </a:solidFill>
                        </a:rPr>
                        <a:t>What doesn’t sound clear or effective?</a:t>
                      </a:r>
                      <a:endParaRPr sz="2400">
                        <a:solidFill>
                          <a:schemeClr val="dk1"/>
                        </a:solidFill>
                      </a:endParaRPr>
                    </a:p>
                  </a:txBody>
                  <a:tcPr marT="76200" marB="63500" marR="76200" marL="114300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9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7500"/>
              <a:buFont typeface="Arial"/>
              <a:buNone/>
            </a:pPr>
            <a:r>
              <a:rPr lang="en" sz="4000"/>
              <a:t>Steps for CDO Strategy (Part 2)</a:t>
            </a:r>
            <a:endParaRPr sz="4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aphicFrame>
        <p:nvGraphicFramePr>
          <p:cNvPr descr="Step 3: Operate-Identify Tactic. Choose a revision method: add, delete, rewrite, or reorder text. What can I do to fix it?&#10;Step 4: Operate-Revise. Apply the chosen tactic; re-read to confirm improved alignment. Does this now convey my intention clearly?&#10;" id="99" name="Google Shape;99;p19"/>
          <p:cNvGraphicFramePr/>
          <p:nvPr/>
        </p:nvGraphicFramePr>
        <p:xfrm>
          <a:off x="223925" y="11524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{BEA262F6-52E7-4637-A614-95B29326CB5E}</a:tableStyleId>
              </a:tblPr>
              <a:tblGrid>
                <a:gridCol w="2402950"/>
                <a:gridCol w="3814625"/>
                <a:gridCol w="2167050"/>
              </a:tblGrid>
              <a:tr h="7656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2200"/>
                        <a:t>Step</a:t>
                      </a:r>
                      <a:endParaRPr b="1" sz="2200"/>
                    </a:p>
                  </a:txBody>
                  <a:tcPr marT="91425" marB="91425" marR="91425" marL="91425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2200"/>
                        <a:t>Action</a:t>
                      </a:r>
                      <a:endParaRPr b="1" sz="2200"/>
                    </a:p>
                  </a:txBody>
                  <a:tcPr marT="91425" marB="91425" marR="91425" marL="91425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2200"/>
                        <a:t>Guiding Question</a:t>
                      </a:r>
                      <a:endParaRPr b="1" sz="2200"/>
                    </a:p>
                  </a:txBody>
                  <a:tcPr marT="91425" marB="91425" marR="91425" marL="91425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51100">
                <a:tc>
                  <a:txBody>
                    <a:bodyPr/>
                    <a:lstStyle/>
                    <a:p>
                      <a:pPr indent="-3683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2200"/>
                        <a:buAutoNum type="arabicPeriod" startAt="3"/>
                      </a:pPr>
                      <a:r>
                        <a:t/>
                      </a:r>
                      <a:endParaRPr sz="22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/>
                        <a:t>Operate-Identify Tactic</a:t>
                      </a:r>
                      <a:endParaRPr sz="2400"/>
                    </a:p>
                  </a:txBody>
                  <a:tcPr marT="91425" marB="91425" marR="91425" marL="91425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chemeClr val="dk1"/>
                          </a:solidFill>
                        </a:rPr>
                        <a:t>Choose a revision method: add, delete, rewrite, or reorder text</a:t>
                      </a:r>
                      <a:endParaRPr sz="2400"/>
                    </a:p>
                  </a:txBody>
                  <a:tcPr marT="91425" marB="91425" marR="91425" marL="91425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chemeClr val="dk1"/>
                          </a:solidFill>
                        </a:rPr>
                        <a:t>What can I do to fix it?</a:t>
                      </a:r>
                      <a:endParaRPr sz="2400"/>
                    </a:p>
                  </a:txBody>
                  <a:tcPr marT="91425" marB="91425" marR="91425" marL="91425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29775">
                <a:tc>
                  <a:txBody>
                    <a:bodyPr/>
                    <a:lstStyle/>
                    <a:p>
                      <a:pPr indent="-3810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AutoNum type="arabicPeriod" startAt="4"/>
                      </a:pPr>
                      <a:r>
                        <a:t/>
                      </a:r>
                      <a:endParaRPr sz="24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chemeClr val="dk1"/>
                          </a:solidFill>
                        </a:rPr>
                        <a:t>Operate-Revise</a:t>
                      </a:r>
                      <a:endParaRPr sz="3100"/>
                    </a:p>
                  </a:txBody>
                  <a:tcPr marT="91425" marB="91425" marR="91425" marL="91425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2400">
                          <a:solidFill>
                            <a:schemeClr val="dk1"/>
                          </a:solidFill>
                        </a:rPr>
                        <a:t>Apply the chosen tactic.  Re-read to confirm improved alignment</a:t>
                      </a:r>
                      <a:endParaRPr sz="31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chemeClr val="dk1"/>
                          </a:solidFill>
                        </a:rPr>
                        <a:t>Does this now convey my intention clearly?</a:t>
                      </a:r>
                      <a:endParaRPr sz="24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oster of CDO Revising Strategy" id="104" name="Google Shape;104;p20" title="Colorful Pastel KWL Chart Worksheet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03150" y="152400"/>
            <a:ext cx="3737708" cy="48387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1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CDO Evaluation Cards</a:t>
            </a:r>
            <a:r>
              <a:rPr lang="en" sz="3600"/>
              <a:t> </a:t>
            </a:r>
            <a:endParaRPr sz="3600"/>
          </a:p>
        </p:txBody>
      </p:sp>
      <p:sp>
        <p:nvSpPr>
          <p:cNvPr id="110" name="Google Shape;110;p21"/>
          <p:cNvSpPr txBox="1"/>
          <p:nvPr>
            <p:ph idx="1" type="body"/>
          </p:nvPr>
        </p:nvSpPr>
        <p:spPr>
          <a:xfrm>
            <a:off x="311700" y="119632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2800">
                <a:solidFill>
                  <a:schemeClr val="dk1"/>
                </a:solidFill>
              </a:rPr>
              <a:t>Step 2: Diagnose</a:t>
            </a:r>
            <a:endParaRPr sz="2800">
              <a:solidFill>
                <a:schemeClr val="dk1"/>
              </a:solidFill>
            </a:endParaRPr>
          </a:p>
        </p:txBody>
      </p:sp>
      <p:sp>
        <p:nvSpPr>
          <p:cNvPr descr="This doesn’t sound right.”" id="111" name="Google Shape;111;p21"/>
          <p:cNvSpPr/>
          <p:nvPr/>
        </p:nvSpPr>
        <p:spPr>
          <a:xfrm>
            <a:off x="4347325" y="3207750"/>
            <a:ext cx="2791500" cy="1332900"/>
          </a:xfrm>
          <a:prstGeom prst="rect">
            <a:avLst/>
          </a:prstGeom>
          <a:solidFill>
            <a:schemeClr val="lt2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chemeClr val="dk1"/>
                </a:solidFill>
              </a:rPr>
              <a:t>“</a:t>
            </a:r>
            <a:r>
              <a:rPr lang="en" sz="2800">
                <a:solidFill>
                  <a:schemeClr val="dk1"/>
                </a:solidFill>
              </a:rPr>
              <a:t>Thi</a:t>
            </a:r>
            <a:r>
              <a:rPr lang="en" sz="2800">
                <a:solidFill>
                  <a:schemeClr val="dk1"/>
                </a:solidFill>
              </a:rPr>
              <a:t>s doesn’t sound right.”</a:t>
            </a:r>
            <a:endParaRPr sz="2800">
              <a:solidFill>
                <a:schemeClr val="dk1"/>
              </a:solidFill>
            </a:endParaRPr>
          </a:p>
        </p:txBody>
      </p:sp>
      <p:sp>
        <p:nvSpPr>
          <p:cNvPr descr="“This is not what I intended to say.”" id="112" name="Google Shape;112;p21"/>
          <p:cNvSpPr/>
          <p:nvPr/>
        </p:nvSpPr>
        <p:spPr>
          <a:xfrm>
            <a:off x="2207825" y="1796400"/>
            <a:ext cx="2640300" cy="1332900"/>
          </a:xfrm>
          <a:prstGeom prst="rect">
            <a:avLst/>
          </a:prstGeom>
          <a:solidFill>
            <a:srgbClr val="D0E0E3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chemeClr val="dk1"/>
                </a:solidFill>
              </a:rPr>
              <a:t>“This is not what I intended to say.”</a:t>
            </a:r>
            <a:endParaRPr sz="2800">
              <a:solidFill>
                <a:schemeClr val="dk1"/>
              </a:solidFill>
            </a:endParaRPr>
          </a:p>
        </p:txBody>
      </p:sp>
      <p:sp>
        <p:nvSpPr>
          <p:cNvPr descr="“This is not useful to my paper.”" id="113" name="Google Shape;113;p21"/>
          <p:cNvSpPr/>
          <p:nvPr/>
        </p:nvSpPr>
        <p:spPr>
          <a:xfrm>
            <a:off x="283425" y="3207750"/>
            <a:ext cx="2791500" cy="1332900"/>
          </a:xfrm>
          <a:prstGeom prst="rect">
            <a:avLst/>
          </a:prstGeom>
          <a:solidFill>
            <a:schemeClr val="lt2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chemeClr val="dk1"/>
                </a:solidFill>
              </a:rPr>
              <a:t>“This is not useful to my paper.”</a:t>
            </a:r>
            <a:endParaRPr sz="2800">
              <a:solidFill>
                <a:schemeClr val="dk1"/>
              </a:solidFill>
            </a:endParaRPr>
          </a:p>
        </p:txBody>
      </p:sp>
      <p:sp>
        <p:nvSpPr>
          <p:cNvPr descr="“This is good!”" id="114" name="Google Shape;114;p21"/>
          <p:cNvSpPr/>
          <p:nvPr/>
        </p:nvSpPr>
        <p:spPr>
          <a:xfrm>
            <a:off x="6085575" y="1796400"/>
            <a:ext cx="2470200" cy="1332900"/>
          </a:xfrm>
          <a:prstGeom prst="rect">
            <a:avLst/>
          </a:prstGeom>
          <a:solidFill>
            <a:srgbClr val="D0E0E3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chemeClr val="dk1"/>
                </a:solidFill>
              </a:rPr>
              <a:t>“This is good!”</a:t>
            </a:r>
            <a:endParaRPr sz="28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AI SCORE Writing Classroom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