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38FC2A-EE70-4F57-9EE3-2FBE4E9C09A6}">
  <a:tblStyle styleId="{9938FC2A-EE70-4F57-9EE3-2FBE4E9C09A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4.xml"/><Relationship Id="rId11" Type="http://schemas.openxmlformats.org/officeDocument/2006/relationships/slide" Target="slides/slide5.xml"/><Relationship Id="rId22" Type="http://schemas.openxmlformats.org/officeDocument/2006/relationships/slide" Target="slides/slide16.xml"/><Relationship Id="rId10" Type="http://schemas.openxmlformats.org/officeDocument/2006/relationships/slide" Target="slides/slide4.xml"/><Relationship Id="rId21" Type="http://schemas.openxmlformats.org/officeDocument/2006/relationships/slide" Target="slides/slide15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slide" Target="slides/slide13.xml"/><Relationship Id="rId6" Type="http://schemas.openxmlformats.org/officeDocument/2006/relationships/notesMaster" Target="notesMasters/notesMaster1.xml"/><Relationship Id="rId18" Type="http://schemas.openxmlformats.org/officeDocument/2006/relationships/slide" Target="slides/slide12.xml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37729235dc6_7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37729235dc6_7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372e6c730ec_1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372e6c730ec_1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72e6c730ec_1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72e6c730ec_1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732dece84b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732dece84b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732dece84b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732dece84b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732dece84b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732dece84b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72e6c730ec_1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72e6c730ec_1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7729235dc6_3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7729235dc6_3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771ab86fc9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771ab86f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72e6c730ec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72e6c730ec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771ab86fc9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3771ab86fc9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3771ab86fc9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3771ab86fc9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7729235dc6_7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37729235dc6_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37729235dc6_7_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37729235dc6_7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7729235dc6_7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7729235dc6_7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2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150" y="5009650"/>
            <a:ext cx="9144000" cy="1338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" name="Google Shape;7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0" name="Google Shape;10;p1" title="1.png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259600" y="91825"/>
            <a:ext cx="572698" cy="57269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Google Shape;11;p1" title="2.png"/>
          <p:cNvPicPr preferRelativeResize="0"/>
          <p:nvPr/>
        </p:nvPicPr>
        <p:blipFill rotWithShape="1">
          <a:blip r:embed="rId2">
            <a:alphaModFix/>
          </a:blip>
          <a:srcRect b="43214" l="0" r="0" t="26759"/>
          <a:stretch/>
        </p:blipFill>
        <p:spPr>
          <a:xfrm>
            <a:off x="7666600" y="4546642"/>
            <a:ext cx="1034450" cy="310605"/>
          </a:xfrm>
          <a:prstGeom prst="rect">
            <a:avLst/>
          </a:prstGeom>
          <a:noFill/>
          <a:ln>
            <a:noFill/>
          </a:ln>
        </p:spPr>
      </p:pic>
      <p:sp>
        <p:nvSpPr>
          <p:cNvPr id="12" name="Google Shape;12;p1"/>
          <p:cNvSpPr/>
          <p:nvPr/>
        </p:nvSpPr>
        <p:spPr>
          <a:xfrm>
            <a:off x="0" y="0"/>
            <a:ext cx="4185000" cy="918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1"/>
          <p:cNvSpPr/>
          <p:nvPr/>
        </p:nvSpPr>
        <p:spPr>
          <a:xfrm>
            <a:off x="0" y="91825"/>
            <a:ext cx="4185000" cy="48900"/>
          </a:xfrm>
          <a:prstGeom prst="rect">
            <a:avLst/>
          </a:prstGeom>
          <a:solidFill>
            <a:srgbClr val="65BBC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0" y="4960750"/>
            <a:ext cx="9144000" cy="48900"/>
          </a:xfrm>
          <a:prstGeom prst="rect">
            <a:avLst/>
          </a:prstGeom>
          <a:solidFill>
            <a:srgbClr val="F2A4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3"/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ARMS Strategy</a:t>
            </a:r>
            <a:endParaRPr b="1" sz="4800"/>
          </a:p>
        </p:txBody>
      </p:sp>
      <p:sp>
        <p:nvSpPr>
          <p:cNvPr id="61" name="Google Shape;6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>
                <a:solidFill>
                  <a:schemeClr val="dk1"/>
                </a:solidFill>
              </a:rPr>
              <a:t>Background and Implementation</a:t>
            </a:r>
            <a:endParaRPr sz="32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22"/>
          <p:cNvGraphicFramePr/>
          <p:nvPr/>
        </p:nvGraphicFramePr>
        <p:xfrm>
          <a:off x="213425" y="72185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{9938FC2A-EE70-4F57-9EE3-2FBE4E9C09A6}</a:tableStyleId>
              </a:tblPr>
              <a:tblGrid>
                <a:gridCol w="933325"/>
                <a:gridCol w="1938450"/>
                <a:gridCol w="1888500"/>
                <a:gridCol w="2048325"/>
                <a:gridCol w="18785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A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R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M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S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Add more detail, examples, or support to the writing.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Eliminate unnecessary or off-topic words or sentences.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Rearrange sentences or details for better flow.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Replace weak or vague words with stronger ones.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Guiding Question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"Did I include enough detail, examples, or support?"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"Are there any unnecessary or off-topic words/ sentences?"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"Would this be better somewhere else?"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"Can I replace weak words with stronger ones?"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2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Implementation Tips</a:t>
            </a:r>
            <a:endParaRPr b="1" sz="4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311700" y="445025"/>
            <a:ext cx="8520600" cy="143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3600"/>
              <a:t>Tip #1: Use an Acronym Poster and Model Each Step</a:t>
            </a:r>
            <a:endParaRPr sz="2520"/>
          </a:p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311700" y="1875425"/>
            <a:ext cx="8520600" cy="2905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a fun acronym poster to introduce the strategy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Model each step with a shared class text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Demonstrate revising a short writing sample live or on video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5"/>
          <p:cNvSpPr txBox="1"/>
          <p:nvPr>
            <p:ph idx="1" type="body"/>
          </p:nvPr>
        </p:nvSpPr>
        <p:spPr>
          <a:xfrm>
            <a:off x="311700" y="1611825"/>
            <a:ext cx="8520600" cy="3079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Provide color-coded revision checklists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peer revision with structured roles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Offer sentence stems or question prompts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Offer audio versions of student writing for self-review</a:t>
            </a:r>
            <a:endParaRPr/>
          </a:p>
        </p:txBody>
      </p:sp>
      <p:sp>
        <p:nvSpPr>
          <p:cNvPr id="129" name="Google Shape;129;p25"/>
          <p:cNvSpPr txBox="1"/>
          <p:nvPr>
            <p:ph type="title"/>
          </p:nvPr>
        </p:nvSpPr>
        <p:spPr>
          <a:xfrm>
            <a:off x="425800" y="6732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Tip #2: </a:t>
            </a:r>
            <a:r>
              <a:rPr lang="en" sz="3600"/>
              <a:t>Scaffold for Different Learners</a:t>
            </a:r>
            <a:endParaRPr sz="36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6"/>
          <p:cNvSpPr txBox="1"/>
          <p:nvPr>
            <p:ph idx="1" type="body"/>
          </p:nvPr>
        </p:nvSpPr>
        <p:spPr>
          <a:xfrm>
            <a:off x="311700" y="1975096"/>
            <a:ext cx="8520600" cy="322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metaphors to make abstract concepts concrete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garden terms like “pulling weeds” to talk about writing</a:t>
            </a:r>
            <a:endParaRPr/>
          </a:p>
        </p:txBody>
      </p:sp>
      <p:sp>
        <p:nvSpPr>
          <p:cNvPr id="135" name="Google Shape;135;p26"/>
          <p:cNvSpPr txBox="1"/>
          <p:nvPr>
            <p:ph type="title"/>
          </p:nvPr>
        </p:nvSpPr>
        <p:spPr>
          <a:xfrm>
            <a:off x="311700" y="445025"/>
            <a:ext cx="8520600" cy="136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Tip #3: </a:t>
            </a:r>
            <a:r>
              <a:rPr lang="en" sz="3600"/>
              <a:t>Use Analogies like Gardening or Building a House</a:t>
            </a:r>
            <a:endParaRPr sz="36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7"/>
          <p:cNvSpPr txBox="1"/>
          <p:nvPr>
            <p:ph idx="1" type="body"/>
          </p:nvPr>
        </p:nvSpPr>
        <p:spPr>
          <a:xfrm>
            <a:off x="311700" y="15352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Teach one step at a time (e.g., focus on “Add” one day)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Use short, manageable texts like paragraphs or single sentences for practice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Pair students for peer revision with structure, using checklists or guided questions</a:t>
            </a:r>
            <a:endParaRPr/>
          </a:p>
        </p:txBody>
      </p:sp>
      <p:sp>
        <p:nvSpPr>
          <p:cNvPr id="141" name="Google Shape;141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/>
              <a:t>Tip #4: </a:t>
            </a:r>
            <a:r>
              <a:rPr lang="en" sz="3600"/>
              <a:t>Break Steps into Mini-Lessons</a:t>
            </a:r>
            <a:endParaRPr sz="36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/>
              <a:t>Interested in learning more?</a:t>
            </a:r>
            <a:endParaRPr sz="4800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300"/>
              <a:t>Check out WritingClassroom.org</a:t>
            </a:r>
            <a:endParaRPr sz="43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b="1" lang="en" sz="4800"/>
              <a:t>Core Strategy Fundamentals</a:t>
            </a:r>
            <a:endParaRPr sz="4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990"/>
              <a:buFont typeface="Arial"/>
              <a:buNone/>
            </a:pPr>
            <a:r>
              <a:rPr b="1" lang="en" sz="3600"/>
              <a:t>Implementation </a:t>
            </a:r>
            <a:r>
              <a:rPr b="1" lang="en" sz="3600"/>
              <a:t>Parameters</a:t>
            </a:r>
            <a:r>
              <a:rPr b="1" lang="en" sz="3600"/>
              <a:t> </a:t>
            </a:r>
            <a:endParaRPr b="1" sz="3600"/>
          </a:p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46052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chemeClr val="dk1"/>
                </a:solidFill>
              </a:rPr>
              <a:t>Supports:</a:t>
            </a:r>
            <a:r>
              <a:rPr lang="en" sz="2800">
                <a:solidFill>
                  <a:schemeClr val="dk1"/>
                </a:solidFill>
              </a:rPr>
              <a:t> Revising.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chemeClr val="dk1"/>
                </a:solidFill>
              </a:rPr>
              <a:t>Applies To:</a:t>
            </a:r>
            <a:r>
              <a:rPr lang="en" sz="2800">
                <a:solidFill>
                  <a:schemeClr val="dk1"/>
                </a:solidFill>
              </a:rPr>
              <a:t> All Genres.</a:t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800">
                <a:solidFill>
                  <a:schemeClr val="dk1"/>
                </a:solidFill>
              </a:rPr>
              <a:t>Grade Levels:</a:t>
            </a:r>
            <a:r>
              <a:rPr lang="en" sz="2800">
                <a:solidFill>
                  <a:schemeClr val="dk1"/>
                </a:solidFill>
              </a:rPr>
              <a:t> Grades 3–8.</a:t>
            </a:r>
            <a:endParaRPr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/>
              <a:t>Student Outcomes</a:t>
            </a:r>
            <a:endParaRPr sz="3600"/>
          </a:p>
        </p:txBody>
      </p:sp>
      <p:sp>
        <p:nvSpPr>
          <p:cNvPr id="78" name="Google Shape;78;p16"/>
          <p:cNvSpPr txBox="1"/>
          <p:nvPr>
            <p:ph idx="1" type="body"/>
          </p:nvPr>
        </p:nvSpPr>
        <p:spPr>
          <a:xfrm>
            <a:off x="311700" y="12247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406400" lvl="0" marL="457200" rtl="0" algn="l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Develops the habit of revising their writing with intention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Improves organization, clarity, and precision in their writing</a:t>
            </a:r>
            <a:endParaRPr sz="110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600"/>
              <a:t>Advantages of the Strategy</a:t>
            </a:r>
            <a:endParaRPr b="1" sz="3600"/>
          </a:p>
        </p:txBody>
      </p:sp>
      <p:sp>
        <p:nvSpPr>
          <p:cNvPr id="84" name="Google Shape;84;p17"/>
          <p:cNvSpPr txBox="1"/>
          <p:nvPr>
            <p:ph idx="1" type="body"/>
          </p:nvPr>
        </p:nvSpPr>
        <p:spPr>
          <a:xfrm>
            <a:off x="311700" y="13671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Breaks down the abstract task of revision into four actionable, manageable steps: Add, Remove, Move, and Substitute</a:t>
            </a:r>
            <a:endParaRPr sz="2800">
              <a:solidFill>
                <a:schemeClr val="dk1"/>
              </a:solidFill>
            </a:endParaRPr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●"/>
            </a:pPr>
            <a:r>
              <a:rPr lang="en" sz="2800">
                <a:solidFill>
                  <a:schemeClr val="dk1"/>
                </a:solidFill>
              </a:rPr>
              <a:t>Demonstrates positive outcomes across diverse learners, including students with learning differences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4800"/>
              <a:t>Defining the Mnemonic</a:t>
            </a:r>
            <a:endParaRPr b="1" sz="4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Google Shape;94;p19"/>
          <p:cNvGraphicFramePr/>
          <p:nvPr/>
        </p:nvGraphicFramePr>
        <p:xfrm>
          <a:off x="213425" y="72185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{9938FC2A-EE70-4F57-9EE3-2FBE4E9C09A6}</a:tableStyleId>
              </a:tblPr>
              <a:tblGrid>
                <a:gridCol w="933325"/>
                <a:gridCol w="1938450"/>
                <a:gridCol w="1888500"/>
                <a:gridCol w="2048325"/>
                <a:gridCol w="18785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A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R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M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S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Add more detail, examples, or support to the writing.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Eliminate unnecessary or off-topic words or sentences.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Rearrange sentences or details for better flow.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Replace weak or vague words with stronger ones.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Guiding Question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"Did I include enough detail, examples, or support?"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"Are there any unnecessary or off-topic words/ sentences?"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"Would this be better somewhere else?"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"Can I replace weak words with stronger ones?"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descr="Table shows the pneumonic for a. Action: Add more detail, examples, or support to the writing. Guiding question: Did I include enough detail, examples, or support?" id="95" name="Google Shape;95;p19"/>
          <p:cNvSpPr/>
          <p:nvPr/>
        </p:nvSpPr>
        <p:spPr>
          <a:xfrm>
            <a:off x="3085200" y="671750"/>
            <a:ext cx="5863500" cy="3825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0" name="Google Shape;100;p20"/>
          <p:cNvGraphicFramePr/>
          <p:nvPr/>
        </p:nvGraphicFramePr>
        <p:xfrm>
          <a:off x="213425" y="72185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{9938FC2A-EE70-4F57-9EE3-2FBE4E9C09A6}</a:tableStyleId>
              </a:tblPr>
              <a:tblGrid>
                <a:gridCol w="933325"/>
                <a:gridCol w="1938450"/>
                <a:gridCol w="1888500"/>
                <a:gridCol w="2048325"/>
                <a:gridCol w="18785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A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R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M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S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Add more detail, examples, or support to the writing.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Eliminate unnecessary or off-topic words or sentences.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Rearrange sentences or details for better flow.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Replace weak or vague words with stronger ones.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Guiding Question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"Did I include enough detail, examples, or support?"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"Are there any unnecessary or off-topic words/ sentences?"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"Would this be better somewhere else?"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"Can I replace weak words with stronger ones?"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descr="Table shows pneumonic for ARMS. R is: Action: Eliminate unnecessary or off-topic words or sentences. Guiding question: &quot;Are there any unnecessary or off-topic words/ sentences?&quot;&#10;" id="101" name="Google Shape;101;p20"/>
          <p:cNvSpPr/>
          <p:nvPr/>
        </p:nvSpPr>
        <p:spPr>
          <a:xfrm>
            <a:off x="4973700" y="671750"/>
            <a:ext cx="3975000" cy="3825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6" name="Google Shape;106;p21"/>
          <p:cNvGraphicFramePr/>
          <p:nvPr/>
        </p:nvGraphicFramePr>
        <p:xfrm>
          <a:off x="213425" y="721858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{9938FC2A-EE70-4F57-9EE3-2FBE4E9C09A6}</a:tableStyleId>
              </a:tblPr>
              <a:tblGrid>
                <a:gridCol w="933325"/>
                <a:gridCol w="1938450"/>
                <a:gridCol w="1888500"/>
                <a:gridCol w="2048325"/>
                <a:gridCol w="1878525"/>
              </a:tblGrid>
              <a:tr h="3810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A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R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4800"/>
                        <a:t>M</a:t>
                      </a:r>
                      <a:endParaRPr b="1"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4800"/>
                        <a:t>S</a:t>
                      </a:r>
                      <a:endParaRPr sz="4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Action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Add more detail, examples, or support to the writing.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Eliminate unnecessary or off-topic words or sentences.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Rearrange sentences or details for better flow.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Replace weak or vague words with stronger ones.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/>
                        <a:t>Guiding Question</a:t>
                      </a:r>
                      <a:endParaRPr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120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"Did I include enough detail, examples, or support?"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"Are there any unnecessary or off-topic words/ sentences?"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"Would this be better somewhere else?"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800">
                          <a:solidFill>
                            <a:schemeClr val="dk1"/>
                          </a:solidFill>
                        </a:rPr>
                        <a:t>"Can I replace weak words with stronger ones?"</a:t>
                      </a:r>
                      <a:endParaRPr sz="1800"/>
                    </a:p>
                  </a:txBody>
                  <a:tcPr marT="91425" marB="91425" marR="91425" marL="91425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descr="Table shows pneumonic for ARMS. M: Action:  Rearrange sentences or details for better flow. Guiding Question: &quot;Would this be better somewhere else?&quot;&#10;" id="107" name="Google Shape;107;p21"/>
          <p:cNvSpPr/>
          <p:nvPr/>
        </p:nvSpPr>
        <p:spPr>
          <a:xfrm>
            <a:off x="7022025" y="671750"/>
            <a:ext cx="1926600" cy="38253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AI SCORE Writing Classroom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